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3" r:id="rId1"/>
    <p:sldMasterId id="2147483711" r:id="rId2"/>
    <p:sldMasterId id="2147484009" r:id="rId3"/>
    <p:sldMasterId id="2147484112" r:id="rId4"/>
    <p:sldMasterId id="2147484138" r:id="rId5"/>
    <p:sldMasterId id="2147484265" r:id="rId6"/>
    <p:sldMasterId id="2147484315" r:id="rId7"/>
    <p:sldMasterId id="2147484376" r:id="rId8"/>
  </p:sldMasterIdLst>
  <p:notesMasterIdLst>
    <p:notesMasterId r:id="rId35"/>
  </p:notesMasterIdLst>
  <p:handoutMasterIdLst>
    <p:handoutMasterId r:id="rId36"/>
  </p:handoutMasterIdLst>
  <p:sldIdLst>
    <p:sldId id="1076" r:id="rId9"/>
    <p:sldId id="1077" r:id="rId10"/>
    <p:sldId id="1152" r:id="rId11"/>
    <p:sldId id="1153" r:id="rId12"/>
    <p:sldId id="1151" r:id="rId13"/>
    <p:sldId id="1148" r:id="rId14"/>
    <p:sldId id="1157" r:id="rId15"/>
    <p:sldId id="1156" r:id="rId16"/>
    <p:sldId id="1112" r:id="rId17"/>
    <p:sldId id="1123" r:id="rId18"/>
    <p:sldId id="1124" r:id="rId19"/>
    <p:sldId id="1125" r:id="rId20"/>
    <p:sldId id="1136" r:id="rId21"/>
    <p:sldId id="1150" r:id="rId22"/>
    <p:sldId id="1154" r:id="rId23"/>
    <p:sldId id="1155" r:id="rId24"/>
    <p:sldId id="1149" r:id="rId25"/>
    <p:sldId id="1160" r:id="rId26"/>
    <p:sldId id="1141" r:id="rId27"/>
    <p:sldId id="1138" r:id="rId28"/>
    <p:sldId id="1099" r:id="rId29"/>
    <p:sldId id="1102" r:id="rId30"/>
    <p:sldId id="1140" r:id="rId31"/>
    <p:sldId id="1145" r:id="rId32"/>
    <p:sldId id="1120" r:id="rId33"/>
    <p:sldId id="1105" r:id="rId34"/>
  </p:sldIdLst>
  <p:sldSz cx="10080625" cy="6858000"/>
  <p:notesSz cx="6799263" cy="99298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521415D9-36F7-43E2-AB2F-B90AF26B5E84}">
      <p14:sectionLst xmlns:p14="http://schemas.microsoft.com/office/powerpoint/2010/main">
        <p14:section name="タイトルなしのセクション" id="{222BF33B-24CB-4172-A095-FDC40084B3D7}">
          <p14:sldIdLst>
            <p14:sldId id="1076"/>
            <p14:sldId id="1077"/>
            <p14:sldId id="1152"/>
            <p14:sldId id="1153"/>
            <p14:sldId id="1151"/>
            <p14:sldId id="1148"/>
            <p14:sldId id="1157"/>
            <p14:sldId id="1156"/>
            <p14:sldId id="1112"/>
            <p14:sldId id="1123"/>
            <p14:sldId id="1124"/>
            <p14:sldId id="1125"/>
            <p14:sldId id="1136"/>
            <p14:sldId id="1150"/>
            <p14:sldId id="1154"/>
            <p14:sldId id="1155"/>
            <p14:sldId id="1149"/>
            <p14:sldId id="1160"/>
            <p14:sldId id="1141"/>
            <p14:sldId id="1138"/>
            <p14:sldId id="1099"/>
            <p14:sldId id="1102"/>
            <p14:sldId id="1140"/>
            <p14:sldId id="1145"/>
            <p14:sldId id="1120"/>
            <p14:sldId id="1105"/>
          </p14:sldIdLst>
        </p14:section>
      </p14:sectionLst>
    </p:ext>
    <p:ext uri="{EFAFB233-063F-42B5-8137-9DF3F51BA10A}">
      <p15:sldGuideLst xmlns:p15="http://schemas.microsoft.com/office/powerpoint/2012/main">
        <p15:guide id="1" orient="horz" pos="2160">
          <p15:clr>
            <a:srgbClr val="A4A3A4"/>
          </p15:clr>
        </p15:guide>
        <p15:guide id="2" pos="3176">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DEFE9"/>
    <a:srgbClr val="CC0099"/>
    <a:srgbClr val="FF33CC"/>
    <a:srgbClr val="CC00FF"/>
    <a:srgbClr val="CCFF33"/>
    <a:srgbClr val="FFFFCC"/>
    <a:srgbClr val="0000CC"/>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2607" autoAdjust="0"/>
  </p:normalViewPr>
  <p:slideViewPr>
    <p:cSldViewPr>
      <p:cViewPr varScale="1">
        <p:scale>
          <a:sx n="80" d="100"/>
          <a:sy n="80" d="100"/>
        </p:scale>
        <p:origin x="1186" y="48"/>
      </p:cViewPr>
      <p:guideLst>
        <p:guide orient="horz" pos="2160"/>
        <p:guide pos="3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862" y="-84"/>
      </p:cViewPr>
      <p:guideLst>
        <p:guide orient="horz" pos="3126"/>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1" y="29"/>
            <a:ext cx="2946935" cy="496890"/>
          </a:xfrm>
          <a:prstGeom prst="rect">
            <a:avLst/>
          </a:prstGeom>
        </p:spPr>
        <p:txBody>
          <a:bodyPr vert="horz" lIns="91875" tIns="45943" rIns="91875" bIns="45943" rtlCol="0"/>
          <a:lstStyle>
            <a:lvl1pPr algn="l">
              <a:defRPr sz="1100"/>
            </a:lvl1pPr>
          </a:lstStyle>
          <a:p>
            <a:endParaRPr kumimoji="1" lang="ja-JP" altLang="en-US"/>
          </a:p>
        </p:txBody>
      </p:sp>
      <p:sp>
        <p:nvSpPr>
          <p:cNvPr id="3" name="日付プレースホルダ 2"/>
          <p:cNvSpPr>
            <a:spLocks noGrp="1"/>
          </p:cNvSpPr>
          <p:nvPr>
            <p:ph type="dt" sz="quarter" idx="1"/>
          </p:nvPr>
        </p:nvSpPr>
        <p:spPr>
          <a:xfrm>
            <a:off x="3850727" y="29"/>
            <a:ext cx="2946934" cy="496890"/>
          </a:xfrm>
          <a:prstGeom prst="rect">
            <a:avLst/>
          </a:prstGeom>
        </p:spPr>
        <p:txBody>
          <a:bodyPr vert="horz" lIns="91875" tIns="45943" rIns="91875" bIns="45943" rtlCol="0"/>
          <a:lstStyle>
            <a:lvl1pPr algn="r">
              <a:defRPr sz="1100"/>
            </a:lvl1pPr>
          </a:lstStyle>
          <a:p>
            <a:fld id="{BA9CC65D-3D26-4F64-8F52-56D35EC2FEB3}" type="datetimeFigureOut">
              <a:rPr kumimoji="1" lang="ja-JP" altLang="en-US" smtClean="0"/>
              <a:pPr/>
              <a:t>2025/5/29</a:t>
            </a:fld>
            <a:endParaRPr kumimoji="1" lang="ja-JP" altLang="en-US"/>
          </a:p>
        </p:txBody>
      </p:sp>
      <p:sp>
        <p:nvSpPr>
          <p:cNvPr id="4" name="フッター プレースホルダ 3"/>
          <p:cNvSpPr>
            <a:spLocks noGrp="1"/>
          </p:cNvSpPr>
          <p:nvPr>
            <p:ph type="ftr" sz="quarter" idx="2"/>
          </p:nvPr>
        </p:nvSpPr>
        <p:spPr>
          <a:xfrm>
            <a:off x="31" y="9431328"/>
            <a:ext cx="2946935" cy="496889"/>
          </a:xfrm>
          <a:prstGeom prst="rect">
            <a:avLst/>
          </a:prstGeom>
        </p:spPr>
        <p:txBody>
          <a:bodyPr vert="horz" lIns="91875" tIns="45943" rIns="91875" bIns="45943" rtlCol="0" anchor="b"/>
          <a:lstStyle>
            <a:lvl1pPr algn="l">
              <a:defRPr sz="1100"/>
            </a:lvl1pPr>
          </a:lstStyle>
          <a:p>
            <a:endParaRPr kumimoji="1" lang="ja-JP" altLang="en-US"/>
          </a:p>
        </p:txBody>
      </p:sp>
      <p:sp>
        <p:nvSpPr>
          <p:cNvPr id="5" name="スライド番号プレースホルダ 4"/>
          <p:cNvSpPr>
            <a:spLocks noGrp="1"/>
          </p:cNvSpPr>
          <p:nvPr>
            <p:ph type="sldNum" sz="quarter" idx="3"/>
          </p:nvPr>
        </p:nvSpPr>
        <p:spPr>
          <a:xfrm>
            <a:off x="3850727" y="9431328"/>
            <a:ext cx="2946934" cy="496889"/>
          </a:xfrm>
          <a:prstGeom prst="rect">
            <a:avLst/>
          </a:prstGeom>
        </p:spPr>
        <p:txBody>
          <a:bodyPr vert="horz" lIns="91875" tIns="45943" rIns="91875" bIns="45943" rtlCol="0" anchor="b"/>
          <a:lstStyle>
            <a:lvl1pPr algn="r">
              <a:defRPr sz="1100"/>
            </a:lvl1pPr>
          </a:lstStyle>
          <a:p>
            <a:fld id="{852A37B3-F004-4FD2-A8D7-DDD9B3B0E383}" type="slidenum">
              <a:rPr kumimoji="1" lang="ja-JP" altLang="en-US" smtClean="0"/>
              <a:pPr/>
              <a:t>‹#›</a:t>
            </a:fld>
            <a:endParaRPr kumimoji="1" lang="ja-JP" altLang="en-US"/>
          </a:p>
        </p:txBody>
      </p:sp>
    </p:spTree>
    <p:extLst>
      <p:ext uri="{BB962C8B-B14F-4D97-AF65-F5344CB8AC3E}">
        <p14:creationId xmlns:p14="http://schemas.microsoft.com/office/powerpoint/2010/main" val="33061682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23"/>
            <a:ext cx="2946823" cy="496411"/>
          </a:xfrm>
          <a:prstGeom prst="rect">
            <a:avLst/>
          </a:prstGeom>
          <a:noFill/>
          <a:ln w="9525">
            <a:noFill/>
            <a:miter lim="800000"/>
            <a:headEnd/>
            <a:tailEnd/>
          </a:ln>
          <a:effectLst/>
        </p:spPr>
        <p:txBody>
          <a:bodyPr vert="horz" wrap="square" lIns="91080" tIns="45546" rIns="91080" bIns="45546" numCol="1" anchor="t"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9219" name="Rectangle 3"/>
          <p:cNvSpPr>
            <a:spLocks noGrp="1" noChangeArrowheads="1"/>
          </p:cNvSpPr>
          <p:nvPr>
            <p:ph type="dt" idx="1"/>
          </p:nvPr>
        </p:nvSpPr>
        <p:spPr bwMode="auto">
          <a:xfrm>
            <a:off x="3850859" y="23"/>
            <a:ext cx="2946823" cy="496411"/>
          </a:xfrm>
          <a:prstGeom prst="rect">
            <a:avLst/>
          </a:prstGeom>
          <a:noFill/>
          <a:ln w="9525">
            <a:noFill/>
            <a:miter lim="800000"/>
            <a:headEnd/>
            <a:tailEnd/>
          </a:ln>
          <a:effectLst/>
        </p:spPr>
        <p:txBody>
          <a:bodyPr vert="horz" wrap="square" lIns="91080" tIns="45546" rIns="91080" bIns="45546" numCol="1" anchor="t" anchorCtr="0" compatLnSpc="1">
            <a:prstTxWarp prst="textNoShape">
              <a:avLst/>
            </a:prstTxWarp>
          </a:bodyPr>
          <a:lstStyle>
            <a:lvl1pPr algn="r">
              <a:defRPr sz="1100">
                <a:ea typeface="ＭＳ Ｐゴシック" pitchFamily="50" charset="-128"/>
              </a:defRPr>
            </a:lvl1pPr>
          </a:lstStyle>
          <a:p>
            <a:pPr>
              <a:defRPr/>
            </a:pPr>
            <a:endParaRPr lang="en-US" altLang="ja-JP"/>
          </a:p>
        </p:txBody>
      </p:sp>
      <p:sp>
        <p:nvSpPr>
          <p:cNvPr id="4100" name="Rectangle 4"/>
          <p:cNvSpPr>
            <a:spLocks noGrp="1" noRot="1" noChangeAspect="1" noChangeArrowheads="1" noTextEdit="1"/>
          </p:cNvSpPr>
          <p:nvPr>
            <p:ph type="sldImg" idx="2"/>
          </p:nvPr>
        </p:nvSpPr>
        <p:spPr bwMode="auto">
          <a:xfrm>
            <a:off x="665163" y="746125"/>
            <a:ext cx="5470525" cy="37211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0420" y="4716711"/>
            <a:ext cx="5438458" cy="4467700"/>
          </a:xfrm>
          <a:prstGeom prst="rect">
            <a:avLst/>
          </a:prstGeom>
          <a:noFill/>
          <a:ln w="9525">
            <a:noFill/>
            <a:miter lim="800000"/>
            <a:headEnd/>
            <a:tailEnd/>
          </a:ln>
          <a:effectLst/>
        </p:spPr>
        <p:txBody>
          <a:bodyPr vert="horz" wrap="square" lIns="91080" tIns="45546" rIns="91080" bIns="4554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222" name="Rectangle 6"/>
          <p:cNvSpPr>
            <a:spLocks noGrp="1" noChangeArrowheads="1"/>
          </p:cNvSpPr>
          <p:nvPr>
            <p:ph type="ftr" sz="quarter" idx="4"/>
          </p:nvPr>
        </p:nvSpPr>
        <p:spPr bwMode="auto">
          <a:xfrm>
            <a:off x="3" y="9431825"/>
            <a:ext cx="2946823" cy="496410"/>
          </a:xfrm>
          <a:prstGeom prst="rect">
            <a:avLst/>
          </a:prstGeom>
          <a:noFill/>
          <a:ln w="9525">
            <a:noFill/>
            <a:miter lim="800000"/>
            <a:headEnd/>
            <a:tailEnd/>
          </a:ln>
          <a:effectLst/>
        </p:spPr>
        <p:txBody>
          <a:bodyPr vert="horz" wrap="square" lIns="91080" tIns="45546" rIns="91080" bIns="45546" numCol="1" anchor="b"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9223" name="Rectangle 7"/>
          <p:cNvSpPr>
            <a:spLocks noGrp="1" noChangeArrowheads="1"/>
          </p:cNvSpPr>
          <p:nvPr>
            <p:ph type="sldNum" sz="quarter" idx="5"/>
          </p:nvPr>
        </p:nvSpPr>
        <p:spPr bwMode="auto">
          <a:xfrm>
            <a:off x="3850859" y="9431825"/>
            <a:ext cx="2946823" cy="496410"/>
          </a:xfrm>
          <a:prstGeom prst="rect">
            <a:avLst/>
          </a:prstGeom>
          <a:noFill/>
          <a:ln w="9525">
            <a:noFill/>
            <a:miter lim="800000"/>
            <a:headEnd/>
            <a:tailEnd/>
          </a:ln>
          <a:effectLst/>
        </p:spPr>
        <p:txBody>
          <a:bodyPr vert="horz" wrap="square" lIns="91080" tIns="45546" rIns="91080" bIns="45546" numCol="1" anchor="b" anchorCtr="0" compatLnSpc="1">
            <a:prstTxWarp prst="textNoShape">
              <a:avLst/>
            </a:prstTxWarp>
          </a:bodyPr>
          <a:lstStyle>
            <a:lvl1pPr algn="r">
              <a:defRPr sz="1100">
                <a:ea typeface="ＭＳ Ｐゴシック" pitchFamily="50" charset="-128"/>
              </a:defRPr>
            </a:lvl1pPr>
          </a:lstStyle>
          <a:p>
            <a:pPr>
              <a:defRPr/>
            </a:pPr>
            <a:fld id="{433A2E8B-DDEB-4608-AF3A-F7E727A477AC}" type="slidenum">
              <a:rPr lang="en-US" altLang="ja-JP"/>
              <a:pPr>
                <a:defRPr/>
              </a:pPr>
              <a:t>‹#›</a:t>
            </a:fld>
            <a:endParaRPr lang="en-US" altLang="ja-JP"/>
          </a:p>
        </p:txBody>
      </p:sp>
    </p:spTree>
    <p:extLst>
      <p:ext uri="{BB962C8B-B14F-4D97-AF65-F5344CB8AC3E}">
        <p14:creationId xmlns:p14="http://schemas.microsoft.com/office/powerpoint/2010/main" val="9199889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3083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334172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2649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シャンプー、リンス、ボディソープ有り。ドライヤーも有り。</a:t>
            </a:r>
          </a:p>
        </p:txBody>
      </p:sp>
    </p:spTree>
    <p:extLst>
      <p:ext uri="{BB962C8B-B14F-4D97-AF65-F5344CB8AC3E}">
        <p14:creationId xmlns:p14="http://schemas.microsoft.com/office/powerpoint/2010/main" val="192756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・汗ふきタオル⇒作業中に首に巻くようなタオル</a:t>
            </a:r>
            <a:endParaRPr kumimoji="1" lang="en-US" altLang="ja-JP" dirty="0"/>
          </a:p>
          <a:p>
            <a:r>
              <a:rPr kumimoji="1" lang="ja-JP" altLang="en-US" dirty="0"/>
              <a:t>・手袋⇒ブロッコリー収穫は朝露で濡れるため滑らないゴム手袋をおすすめ</a:t>
            </a:r>
            <a:endParaRPr kumimoji="1" lang="en-US" altLang="ja-JP" dirty="0"/>
          </a:p>
          <a:p>
            <a:r>
              <a:rPr kumimoji="1" lang="ja-JP" altLang="en-US" dirty="0"/>
              <a:t>・帽子⇒熱中症対策になるため必須</a:t>
            </a:r>
            <a:endParaRPr kumimoji="1" lang="en-US" altLang="ja-JP" dirty="0"/>
          </a:p>
          <a:p>
            <a:r>
              <a:rPr kumimoji="1" lang="ja-JP" altLang="en-US" dirty="0"/>
              <a:t>・作業靴・長靴⇒作業するときは基本、長靴のため、作業靴は汚れても良い移動用の靴を用意。</a:t>
            </a:r>
            <a:endParaRPr kumimoji="1" lang="en-US" altLang="ja-JP" dirty="0"/>
          </a:p>
          <a:p>
            <a:r>
              <a:rPr kumimoji="1" lang="ja-JP" altLang="en-US" dirty="0"/>
              <a:t>・印鑑⇒最終日給与を手渡しする時受領書に印鑑押してもらうため必須。</a:t>
            </a:r>
          </a:p>
        </p:txBody>
      </p:sp>
    </p:spTree>
    <p:extLst>
      <p:ext uri="{BB962C8B-B14F-4D97-AF65-F5344CB8AC3E}">
        <p14:creationId xmlns:p14="http://schemas.microsoft.com/office/powerpoint/2010/main" val="381213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69" y="2130545"/>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451968-225B-4102-9F4F-31BFE66F77EE}"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100019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EB3559-7082-4519-9001-998018FCA886}"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235963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78" y="274701"/>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84" y="274701"/>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6221FE2-C17C-4C3E-ACDA-1DAF5FD110F8}"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2690994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69" y="2130545"/>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A79973-1FDC-4662-B529-E899960B5A0C}"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2802963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70A1A9-8195-481F-B35F-10B30243A68D}"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156900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2" y="4407008"/>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2" y="2906742"/>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E16B7FE-6542-4A7E-BF37-5F1A130E12ED}"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3917169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8"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91"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6C9F12A-B267-42AD-A7FB-4665F559B981}" type="datetime1">
              <a:rPr kumimoji="1" lang="ja-JP" altLang="en-US" smtClean="0"/>
              <a:t>2025/5/29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3325988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148"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148"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1276032-5864-43A2-BC99-E23E6F570BBF}" type="datetime1">
              <a:rPr kumimoji="1" lang="ja-JP" altLang="en-US" smtClean="0"/>
              <a:t>2025/5/29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159294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4F54F23-0BAD-41A2-A134-C0BE4F45E559}" type="datetime1">
              <a:rPr kumimoji="1" lang="ja-JP" altLang="en-US" smtClean="0"/>
              <a:t>2025/5/29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1390708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346F03-AA86-4E2C-BCD9-1A87988588B8}" type="datetime1">
              <a:rPr kumimoji="1" lang="ja-JP" altLang="en-US" smtClean="0"/>
              <a:t>2025/5/29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266868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61"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02" y="273116"/>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61" y="143512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FC883A-CA44-4615-89B4-09B0B725F3AF}" type="datetime1">
              <a:rPr kumimoji="1" lang="ja-JP" altLang="en-US" smtClean="0"/>
              <a:t>2025/5/29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16235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1C765C4-6F87-4FA1-8C7F-F1524F01ED45}"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3362023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58" y="4800619"/>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58" y="612787"/>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5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616318A-B004-46EC-A4B5-9141D9F85FC9}" type="datetime1">
              <a:rPr kumimoji="1" lang="ja-JP" altLang="en-US" smtClean="0"/>
              <a:t>2025/5/29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2995693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2B64DE-CE4F-4CFA-AAF0-C479B761D9B2}"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2953514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78" y="274701"/>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84" y="274701"/>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04957B-02A6-473F-A335-874E317F38CE}"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406593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69" y="2130573"/>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2DBB822-D4A5-4ADB-96D9-78253DAFB5EC}"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5616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389612-9A7B-4EE6-A85F-84B6A3B549E6}"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3407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2" y="4407036"/>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2" y="2906742"/>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6B147E5-7F78-4E70-A73B-B471E648B30B}"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983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5"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86"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39DBD91-77C0-4EB1-A247-3BE56EAE8EB9}"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6945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164"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164"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2A6DD90-0406-4DBB-84CF-5B23A7DFB23B}"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859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2D33FD9-1312-428D-8CC2-0FE9E3A051F6}"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3266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FD0B6A-2AED-4CDA-B0CC-84DCBC1732FE}"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421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2" y="4407008"/>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2" y="2906742"/>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DD9281-0983-4DDD-A11E-03CFB48FA68B}"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1760488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61"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22" y="273120"/>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61" y="143512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6159D7-7DF0-44C2-B24A-F258E8015CB8}"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65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58" y="4800619"/>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58" y="612787"/>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5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89435C-39A9-4C17-A180-410EE8390154}"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5418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655E0A-306A-44F3-8077-0B52FD748F5A}"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8394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78" y="274701"/>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84" y="274701"/>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803BDF-322D-406E-964B-0CFBCE497D37}"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8131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53" y="152405"/>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E132B270-6E3F-4D90-8C81-6D3C1A94F3FC}"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47666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53" y="152405"/>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8F0995FB-134A-46F8-8104-309AFFE8F912}"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C8356E-1A0E-47B6-BF28-C9669747D3D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00608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69" y="2130573"/>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2B1E5F-6F3B-4EA4-91F9-C5636CBF2515}"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037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E6742E-53EB-48AE-8991-4942F0A92B74}"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9391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2" y="4407036"/>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2" y="2906742"/>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62F07DA-D149-481A-94A5-CFBD07BF860B}"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574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5"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86"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A83E1CD-4793-49CA-B218-A88DC9D09C56}"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464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8"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91"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033D751-B852-4033-8D43-EDD093C2197B}" type="datetime1">
              <a:rPr kumimoji="1" lang="ja-JP" altLang="en-US" smtClean="0"/>
              <a:t>2025/5/29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3066278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164"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164"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27DC18-E176-4553-B0FD-A3C947DDAD1D}"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1747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7D8E692-2076-4BF7-BE2B-8606344A03CF}"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5981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5220BD-2BC1-45CB-ABC5-53D50561FE64}"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7443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61"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22" y="273120"/>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61" y="143512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30AED1-98CD-444E-9F9B-280FDFA35913}"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9491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58" y="4800619"/>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58" y="612787"/>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5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3B19D60-64CF-4249-9783-20C2B0FC4D6A}"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7079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92B9DD-9BAD-476E-BC06-EE7AE881F219}"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226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78" y="274701"/>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84" y="274701"/>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F7A862-A455-4415-A06A-AB7B232A496E}"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1881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53" y="152405"/>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32FC0176-902C-463A-A1EF-29B2B93018D4}"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6148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53" y="152405"/>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A7B8B77D-5728-4C10-A567-59F2CD6A36EE}"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C8356E-1A0E-47B6-BF28-C9669747D3D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91515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69" y="2130573"/>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BA3D219-0BA8-485D-A0B7-A3CA8D735468}"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469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148"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148"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EF93925-C211-4BAA-A4A4-F23638643AC4}" type="datetime1">
              <a:rPr kumimoji="1" lang="ja-JP" altLang="en-US" smtClean="0"/>
              <a:t>2025/5/29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2272775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B500B3-7B4A-4A04-9ECF-105E83541AE2}"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2811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2" y="4407036"/>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2" y="2906742"/>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496158-2B05-4AA3-8D30-DC0B88DC1A2D}"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3004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5"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86"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5A18EA3-C63E-4944-9AD4-120FD58F1EAC}"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367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164"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164"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0425549-DF6C-406C-936C-66BFDC8D9794}"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8455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15C0CE7-493D-47C9-975C-90E7DA1E2636}"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5546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5C1C33-EF13-49A3-9C17-CE2D70A36BB1}"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8152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61"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22" y="273120"/>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61" y="143512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1B7112-6A29-4F43-88BA-15F9DBFC8591}"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670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58" y="4800619"/>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58" y="612787"/>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5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A6E83B-453D-40F4-9DE4-1DF420DF2F3B}"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4952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2503EA-C87D-4644-9167-6DA13EADEC9D}"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8397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78" y="274701"/>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84" y="274701"/>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D34EF66-E8E2-453A-A54D-FA0882CF3697}"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828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B2406BB-2395-4B42-8956-48E73FE7175C}" type="datetime1">
              <a:rPr kumimoji="1" lang="ja-JP" altLang="en-US" smtClean="0"/>
              <a:t>2025/5/29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1630126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53" y="152405"/>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BD9807DD-A9B0-4888-B334-930D2FF74DC8}"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71023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53" y="152405"/>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82B19F83-AB32-47E6-BB18-990252D47547}"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C8356E-1A0E-47B6-BF28-C9669747D3D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85605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69" y="2130567"/>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2199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8087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2" y="4407030"/>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2" y="2906742"/>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201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5"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86" y="160023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9540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158"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158"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34645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5099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6016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59"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22" y="273119"/>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59" y="143512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470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B331759-6FC5-438D-AD1A-6CB5FD5FD2A6}" type="datetime1">
              <a:rPr kumimoji="1" lang="ja-JP" altLang="en-US" smtClean="0"/>
              <a:t>2025/5/29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37813357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58" y="4800619"/>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58" y="612787"/>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5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2702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52282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78" y="274701"/>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84" y="274701"/>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8187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43" y="152405"/>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50810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43" y="152405"/>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C8356E-1A0E-47B6-BF28-C9669747D3D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44926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59" y="2130450"/>
            <a:ext cx="856853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12095" y="3886200"/>
            <a:ext cx="7056438" cy="1752600"/>
          </a:xfrm>
        </p:spPr>
        <p:txBody>
          <a:bodyPr/>
          <a:lstStyle>
            <a:lvl1pPr marL="0" indent="0" algn="ctr">
              <a:buNone/>
              <a:defRPr>
                <a:solidFill>
                  <a:schemeClr val="tx1">
                    <a:tint val="75000"/>
                  </a:schemeClr>
                </a:solidFill>
              </a:defRPr>
            </a:lvl1pPr>
            <a:lvl2pPr marL="457144" indent="0" algn="ctr">
              <a:buNone/>
              <a:defRPr>
                <a:solidFill>
                  <a:schemeClr val="tx1">
                    <a:tint val="75000"/>
                  </a:schemeClr>
                </a:solidFill>
              </a:defRPr>
            </a:lvl2pPr>
            <a:lvl3pPr marL="914286" indent="0" algn="ctr">
              <a:buNone/>
              <a:defRPr>
                <a:solidFill>
                  <a:schemeClr val="tx1">
                    <a:tint val="75000"/>
                  </a:schemeClr>
                </a:solidFill>
              </a:defRPr>
            </a:lvl3pPr>
            <a:lvl4pPr marL="1371430" indent="0" algn="ctr">
              <a:buNone/>
              <a:defRPr>
                <a:solidFill>
                  <a:schemeClr val="tx1">
                    <a:tint val="75000"/>
                  </a:schemeClr>
                </a:solidFill>
              </a:defRPr>
            </a:lvl4pPr>
            <a:lvl5pPr marL="1828573" indent="0" algn="ctr">
              <a:buNone/>
              <a:defRPr>
                <a:solidFill>
                  <a:schemeClr val="tx1">
                    <a:tint val="75000"/>
                  </a:schemeClr>
                </a:solidFill>
              </a:defRPr>
            </a:lvl5pPr>
            <a:lvl6pPr marL="2285716" indent="0" algn="ctr">
              <a:buNone/>
              <a:defRPr>
                <a:solidFill>
                  <a:schemeClr val="tx1">
                    <a:tint val="75000"/>
                  </a:schemeClr>
                </a:solidFill>
              </a:defRPr>
            </a:lvl6pPr>
            <a:lvl7pPr marL="2742859" indent="0" algn="ctr">
              <a:buNone/>
              <a:defRPr>
                <a:solidFill>
                  <a:schemeClr val="tx1">
                    <a:tint val="75000"/>
                  </a:schemeClr>
                </a:solidFill>
              </a:defRPr>
            </a:lvl7pPr>
            <a:lvl8pPr marL="3200002" indent="0" algn="ctr">
              <a:buNone/>
              <a:defRPr>
                <a:solidFill>
                  <a:schemeClr val="tx1">
                    <a:tint val="75000"/>
                  </a:schemeClr>
                </a:solidFill>
              </a:defRPr>
            </a:lvl8pPr>
            <a:lvl9pPr marL="3657145"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79BE59F2-1614-4157-AEA3-5B0DA07AE45B}"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79E2505-3A04-42A7-B4E3-D8FEFB662D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95875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DCD041C-C0C0-433A-A0BA-7305BA2F5B0F}"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497D661-C3E4-4966-86BE-9DC70A6058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619882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10" y="4406925"/>
            <a:ext cx="856853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96310" y="2906723"/>
            <a:ext cx="8568531"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6" indent="0">
              <a:buNone/>
              <a:defRPr sz="1600">
                <a:solidFill>
                  <a:schemeClr val="tx1">
                    <a:tint val="75000"/>
                  </a:schemeClr>
                </a:solidFill>
              </a:defRPr>
            </a:lvl3pPr>
            <a:lvl4pPr marL="1371430" indent="0">
              <a:buNone/>
              <a:defRPr sz="1400">
                <a:solidFill>
                  <a:schemeClr val="tx1">
                    <a:tint val="75000"/>
                  </a:schemeClr>
                </a:solidFill>
              </a:defRPr>
            </a:lvl4pPr>
            <a:lvl5pPr marL="1828573" indent="0">
              <a:buNone/>
              <a:defRPr sz="1400">
                <a:solidFill>
                  <a:schemeClr val="tx1">
                    <a:tint val="75000"/>
                  </a:schemeClr>
                </a:solidFill>
              </a:defRPr>
            </a:lvl5pPr>
            <a:lvl6pPr marL="2285716" indent="0">
              <a:buNone/>
              <a:defRPr sz="1400">
                <a:solidFill>
                  <a:schemeClr val="tx1">
                    <a:tint val="75000"/>
                  </a:schemeClr>
                </a:solidFill>
              </a:defRPr>
            </a:lvl6pPr>
            <a:lvl7pPr marL="2742859" indent="0">
              <a:buNone/>
              <a:defRPr sz="1400">
                <a:solidFill>
                  <a:schemeClr val="tx1">
                    <a:tint val="75000"/>
                  </a:schemeClr>
                </a:solidFill>
              </a:defRPr>
            </a:lvl7pPr>
            <a:lvl8pPr marL="3200002" indent="0">
              <a:buNone/>
              <a:defRPr sz="1400">
                <a:solidFill>
                  <a:schemeClr val="tx1">
                    <a:tint val="75000"/>
                  </a:schemeClr>
                </a:solidFill>
              </a:defRPr>
            </a:lvl8pPr>
            <a:lvl9pPr marL="3657145"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5316589-3D3F-4534-A718-8A04A9CDB960}"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4874CDD-321B-4352-8742-9B7954EF397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989107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4032" y="1600216"/>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24318" y="1600216"/>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876756CA-271B-471B-AA2A-283D9B6A9952}"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BCCB861-ED24-4349-B1AC-74B56EFDBD5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3187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4043" y="1535113"/>
            <a:ext cx="4454027" cy="639762"/>
          </a:xfrm>
        </p:spPr>
        <p:txBody>
          <a:bodyPr anchor="b"/>
          <a:lstStyle>
            <a:lvl1pPr marL="0" indent="0">
              <a:buNone/>
              <a:defRPr sz="2400" b="1"/>
            </a:lvl1pPr>
            <a:lvl2pPr marL="457144" indent="0">
              <a:buNone/>
              <a:defRPr sz="2000" b="1"/>
            </a:lvl2pPr>
            <a:lvl3pPr marL="914286" indent="0">
              <a:buNone/>
              <a:defRPr sz="1800" b="1"/>
            </a:lvl3pPr>
            <a:lvl4pPr marL="1371430" indent="0">
              <a:buNone/>
              <a:defRPr sz="1600" b="1"/>
            </a:lvl4pPr>
            <a:lvl5pPr marL="1828573" indent="0">
              <a:buNone/>
              <a:defRPr sz="1600" b="1"/>
            </a:lvl5pPr>
            <a:lvl6pPr marL="2285716" indent="0">
              <a:buNone/>
              <a:defRPr sz="1600" b="1"/>
            </a:lvl6pPr>
            <a:lvl7pPr marL="2742859" indent="0">
              <a:buNone/>
              <a:defRPr sz="1600" b="1"/>
            </a:lvl7pPr>
            <a:lvl8pPr marL="3200002" indent="0">
              <a:buNone/>
              <a:defRPr sz="1600" b="1"/>
            </a:lvl8pPr>
            <a:lvl9pPr marL="3657145"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4043"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20819" y="1535113"/>
            <a:ext cx="4455776" cy="639762"/>
          </a:xfrm>
        </p:spPr>
        <p:txBody>
          <a:bodyPr anchor="b"/>
          <a:lstStyle>
            <a:lvl1pPr marL="0" indent="0">
              <a:buNone/>
              <a:defRPr sz="2400" b="1"/>
            </a:lvl1pPr>
            <a:lvl2pPr marL="457144" indent="0">
              <a:buNone/>
              <a:defRPr sz="2000" b="1"/>
            </a:lvl2pPr>
            <a:lvl3pPr marL="914286" indent="0">
              <a:buNone/>
              <a:defRPr sz="1800" b="1"/>
            </a:lvl3pPr>
            <a:lvl4pPr marL="1371430" indent="0">
              <a:buNone/>
              <a:defRPr sz="1600" b="1"/>
            </a:lvl4pPr>
            <a:lvl5pPr marL="1828573" indent="0">
              <a:buNone/>
              <a:defRPr sz="1600" b="1"/>
            </a:lvl5pPr>
            <a:lvl6pPr marL="2285716" indent="0">
              <a:buNone/>
              <a:defRPr sz="1600" b="1"/>
            </a:lvl6pPr>
            <a:lvl7pPr marL="2742859" indent="0">
              <a:buNone/>
              <a:defRPr sz="1600" b="1"/>
            </a:lvl7pPr>
            <a:lvl8pPr marL="3200002" indent="0">
              <a:buNone/>
              <a:defRPr sz="1600" b="1"/>
            </a:lvl8pPr>
            <a:lvl9pPr marL="3657145"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20819"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3A109DB4-4892-483C-85EF-FC5CD88F9F80}"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7AF7E13E-2C53-4418-A435-D2F765E1D5F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7505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61"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02" y="273116"/>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61" y="143512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6A480C-4C79-404D-B796-5CF7876520D7}" type="datetime1">
              <a:rPr kumimoji="1" lang="ja-JP" altLang="en-US" smtClean="0"/>
              <a:t>2025/5/29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313062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73C75199-E813-4FDC-9839-881899B02482}"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0629C079-FD05-45A1-95BE-95CA0FEA540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53939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8C8528F-78B7-4A58-92FB-379DAA075A9D}"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2732B6BD-DFA9-476E-BE22-43E8E13526B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69118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4" y="273050"/>
            <a:ext cx="331645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41251" y="27307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4034" y="1435113"/>
            <a:ext cx="3316456" cy="4691063"/>
          </a:xfrm>
        </p:spPr>
        <p:txBody>
          <a:bodyPr/>
          <a:lstStyle>
            <a:lvl1pPr marL="0" indent="0">
              <a:buNone/>
              <a:defRPr sz="1400"/>
            </a:lvl1pPr>
            <a:lvl2pPr marL="457144" indent="0">
              <a:buNone/>
              <a:defRPr sz="1200"/>
            </a:lvl2pPr>
            <a:lvl3pPr marL="914286" indent="0">
              <a:buNone/>
              <a:defRPr sz="1000"/>
            </a:lvl3pPr>
            <a:lvl4pPr marL="1371430" indent="0">
              <a:buNone/>
              <a:defRPr sz="900"/>
            </a:lvl4pPr>
            <a:lvl5pPr marL="1828573" indent="0">
              <a:buNone/>
              <a:defRPr sz="900"/>
            </a:lvl5pPr>
            <a:lvl6pPr marL="2285716" indent="0">
              <a:buNone/>
              <a:defRPr sz="900"/>
            </a:lvl6pPr>
            <a:lvl7pPr marL="2742859" indent="0">
              <a:buNone/>
              <a:defRPr sz="900"/>
            </a:lvl7pPr>
            <a:lvl8pPr marL="3200002" indent="0">
              <a:buNone/>
              <a:defRPr sz="900"/>
            </a:lvl8pPr>
            <a:lvl9pPr marL="3657145"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4A56EA0-ADC1-45C6-9BEF-F5C419FC176B}"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7F8A525-1624-418E-ACB0-F31E1E83988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216238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87" y="4800601"/>
            <a:ext cx="6048375"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75887" y="612782"/>
            <a:ext cx="6048375" cy="4114800"/>
          </a:xfrm>
        </p:spPr>
        <p:txBody>
          <a:bodyPr rtlCol="0">
            <a:normAutofit/>
          </a:bodyPr>
          <a:lstStyle>
            <a:lvl1pPr marL="0" indent="0">
              <a:buNone/>
              <a:defRPr sz="3200"/>
            </a:lvl1pPr>
            <a:lvl2pPr marL="457144" indent="0">
              <a:buNone/>
              <a:defRPr sz="2800"/>
            </a:lvl2pPr>
            <a:lvl3pPr marL="914286" indent="0">
              <a:buNone/>
              <a:defRPr sz="2400"/>
            </a:lvl3pPr>
            <a:lvl4pPr marL="1371430" indent="0">
              <a:buNone/>
              <a:defRPr sz="2000"/>
            </a:lvl4pPr>
            <a:lvl5pPr marL="1828573" indent="0">
              <a:buNone/>
              <a:defRPr sz="2000"/>
            </a:lvl5pPr>
            <a:lvl6pPr marL="2285716" indent="0">
              <a:buNone/>
              <a:defRPr sz="2000"/>
            </a:lvl6pPr>
            <a:lvl7pPr marL="2742859" indent="0">
              <a:buNone/>
              <a:defRPr sz="2000"/>
            </a:lvl7pPr>
            <a:lvl8pPr marL="3200002" indent="0">
              <a:buNone/>
              <a:defRPr sz="2000"/>
            </a:lvl8pPr>
            <a:lvl9pPr marL="3657145"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75887" y="5367339"/>
            <a:ext cx="6048375" cy="804862"/>
          </a:xfrm>
        </p:spPr>
        <p:txBody>
          <a:bodyPr/>
          <a:lstStyle>
            <a:lvl1pPr marL="0" indent="0">
              <a:buNone/>
              <a:defRPr sz="1400"/>
            </a:lvl1pPr>
            <a:lvl2pPr marL="457144" indent="0">
              <a:buNone/>
              <a:defRPr sz="1200"/>
            </a:lvl2pPr>
            <a:lvl3pPr marL="914286" indent="0">
              <a:buNone/>
              <a:defRPr sz="1000"/>
            </a:lvl3pPr>
            <a:lvl4pPr marL="1371430" indent="0">
              <a:buNone/>
              <a:defRPr sz="900"/>
            </a:lvl4pPr>
            <a:lvl5pPr marL="1828573" indent="0">
              <a:buNone/>
              <a:defRPr sz="900"/>
            </a:lvl5pPr>
            <a:lvl6pPr marL="2285716" indent="0">
              <a:buNone/>
              <a:defRPr sz="900"/>
            </a:lvl6pPr>
            <a:lvl7pPr marL="2742859" indent="0">
              <a:buNone/>
              <a:defRPr sz="900"/>
            </a:lvl7pPr>
            <a:lvl8pPr marL="3200002" indent="0">
              <a:buNone/>
              <a:defRPr sz="900"/>
            </a:lvl8pPr>
            <a:lvl9pPr marL="3657145"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D7A71F-9789-447F-9FC7-48EB49ABF633}"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C02D140-3692-4E91-8E26-72F10865CE0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437354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55119E4-D665-4CFA-A3F4-5D9C93D87F82}"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8405877-3C04-48D9-82E6-B698A2736F8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346896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67" y="274657"/>
            <a:ext cx="226814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04040" y="274657"/>
            <a:ext cx="663641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2DF7337-DE78-41DF-B07D-3468A57DB8C2}"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A97B035-CA0D-4C18-BE1F-0A8F15DFC7D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828153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60" y="2130611"/>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767222F-6F94-4BF0-B345-E2E126AFBF69}"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36079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651669C-5F65-4F21-A622-C7FC904B8C77}"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16193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1" y="4407074"/>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1" y="2906741"/>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1797902-575C-4EE0-A555-6EC7F36BDE34}"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81069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5" y="1600225"/>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86" y="1600225"/>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A7A7226-ABD4-4574-84D1-447D738BD316}"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05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58" y="4800619"/>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58" y="612787"/>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5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D7071E-1ACE-4972-A76D-97DE53FCEB85}" type="datetime1">
              <a:rPr kumimoji="1" lang="ja-JP" altLang="en-US" smtClean="0"/>
              <a:t>2025/5/29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23643181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180"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180"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BF7FFB8-39C0-4BAE-BEE6-513E9F82050B}"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5004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16D8C0-4113-4AD4-8008-675E35151ECC}"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64111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1E3569-2F56-4BB7-B1BD-AE195D15F11C}"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27605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65"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31" y="273111"/>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65" y="143512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BD2D17B-C78F-474C-8125-88BCFFA84482}"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30096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45" y="4800613"/>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45" y="612787"/>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45"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8B90F19-B365-4D79-90BD-0CF0FD4EE9D2}"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6017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E20885-CD4D-4A13-88C2-09EBE82CF9AA}"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8598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66" y="274682"/>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98" y="274682"/>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8566EC-0A0A-4675-9634-55B1707422E7}"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20711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44" y="152401"/>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A0DE0325-8B52-46F3-B1B0-1CE9F9647B6C}" type="datetime1">
              <a:rPr lang="ja-JP" altLang="en-US" smtClean="0">
                <a:solidFill>
                  <a:prstClr val="black">
                    <a:tint val="75000"/>
                  </a:prstClr>
                </a:solidFill>
              </a:rPr>
              <a:pPr>
                <a:defRPr/>
              </a:pPr>
              <a:t>2025/5/29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56721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44" y="152401"/>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C45DC207-4199-414E-B8A7-ACB4E8530865}" type="datetime1">
              <a:rPr lang="ja-JP" altLang="en-US" smtClean="0">
                <a:solidFill>
                  <a:prstClr val="black">
                    <a:tint val="75000"/>
                  </a:prstClr>
                </a:solidFill>
              </a:rPr>
              <a:pPr>
                <a:defRPr/>
              </a:pPr>
              <a:t>2025/5/29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C8356E-1A0E-47B6-BF28-C9669747D3D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75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53" y="274645"/>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53" y="1600236"/>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458"/>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1CD13-F575-4880-B27C-B4A80CC8941F}" type="datetime1">
              <a:rPr kumimoji="1" lang="ja-JP" altLang="en-US" smtClean="0"/>
              <a:t>2025/5/29</a:t>
            </a:fld>
            <a:endParaRPr kumimoji="1" lang="ja-JP" altLang="en-US"/>
          </a:p>
        </p:txBody>
      </p:sp>
      <p:sp>
        <p:nvSpPr>
          <p:cNvPr id="5" name="フッター プレースホルダー 4"/>
          <p:cNvSpPr>
            <a:spLocks noGrp="1"/>
          </p:cNvSpPr>
          <p:nvPr>
            <p:ph type="ftr" sz="quarter" idx="3"/>
          </p:nvPr>
        </p:nvSpPr>
        <p:spPr>
          <a:xfrm>
            <a:off x="3444221" y="6356458"/>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224449" y="6356458"/>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1E8BE-2227-49B1-8D14-4BC9216DB8BD}" type="slidenum">
              <a:rPr kumimoji="1" lang="ja-JP" altLang="en-US" smtClean="0"/>
              <a:t>‹#›</a:t>
            </a:fld>
            <a:endParaRPr kumimoji="1" lang="ja-JP" altLang="en-US"/>
          </a:p>
        </p:txBody>
      </p:sp>
    </p:spTree>
    <p:extLst>
      <p:ext uri="{BB962C8B-B14F-4D97-AF65-F5344CB8AC3E}">
        <p14:creationId xmlns:p14="http://schemas.microsoft.com/office/powerpoint/2010/main" val="414629873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53" y="274645"/>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53" y="1600236"/>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458"/>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11F7C-85C4-4032-91D9-5AE317435D65}" type="datetime1">
              <a:rPr kumimoji="1" lang="ja-JP" altLang="en-US" smtClean="0"/>
              <a:t>2025/5/29</a:t>
            </a:fld>
            <a:endParaRPr kumimoji="1" lang="ja-JP" altLang="en-US"/>
          </a:p>
        </p:txBody>
      </p:sp>
      <p:sp>
        <p:nvSpPr>
          <p:cNvPr id="5" name="フッター プレースホルダー 4"/>
          <p:cNvSpPr>
            <a:spLocks noGrp="1"/>
          </p:cNvSpPr>
          <p:nvPr>
            <p:ph type="ftr" sz="quarter" idx="3"/>
          </p:nvPr>
        </p:nvSpPr>
        <p:spPr>
          <a:xfrm>
            <a:off x="3444221" y="6356458"/>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224449" y="6356458"/>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A9DD2-79A7-4F4A-9132-6123D0AF4112}" type="slidenum">
              <a:rPr kumimoji="1" lang="ja-JP" altLang="en-US" smtClean="0"/>
              <a:t>‹#›</a:t>
            </a:fld>
            <a:endParaRPr kumimoji="1" lang="ja-JP" altLang="en-US"/>
          </a:p>
        </p:txBody>
      </p:sp>
    </p:spTree>
    <p:extLst>
      <p:ext uri="{BB962C8B-B14F-4D97-AF65-F5344CB8AC3E}">
        <p14:creationId xmlns:p14="http://schemas.microsoft.com/office/powerpoint/2010/main" val="81144370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53" y="274645"/>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53" y="1600236"/>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480"/>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E9ED4-AFCC-45D6-84C8-0825978F4B2F}"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444221" y="6356480"/>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224449" y="6356480"/>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4439799"/>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53" y="274645"/>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53" y="1600236"/>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480"/>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16A48-644D-467B-BC3D-3BA3AE9783AE}"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444221" y="6356480"/>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224449" y="6356480"/>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3846230"/>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53" y="274645"/>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53" y="1600236"/>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480"/>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FB58-A843-4DA4-8AC5-17C1B12F4FE0}" type="datetime1">
              <a:rPr lang="ja-JP" altLang="en-US" smtClean="0">
                <a:solidFill>
                  <a:prstClr val="black">
                    <a:tint val="75000"/>
                  </a:prstClr>
                </a:solidFill>
              </a:rPr>
              <a:t>2025/5/29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444221" y="6356480"/>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224449" y="6356480"/>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8617302"/>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43" y="274645"/>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43" y="1600236"/>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473"/>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444221" y="6356473"/>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224449" y="6356473"/>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3797950"/>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503238" y="274645"/>
            <a:ext cx="9074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503238" y="1600216"/>
            <a:ext cx="9074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503243" y="6356366"/>
            <a:ext cx="2352675" cy="365125"/>
          </a:xfrm>
          <a:prstGeom prst="rect">
            <a:avLst/>
          </a:prstGeom>
        </p:spPr>
        <p:txBody>
          <a:bodyPr vert="horz" lIns="91429" tIns="45714" rIns="91429" bIns="45714" rtlCol="0" anchor="ctr"/>
          <a:lstStyle>
            <a:lvl1pPr algn="l" defTabSz="914286" fontAlgn="auto">
              <a:spcBef>
                <a:spcPts val="0"/>
              </a:spcBef>
              <a:spcAft>
                <a:spcPts val="0"/>
              </a:spcAft>
              <a:defRPr sz="1200">
                <a:solidFill>
                  <a:schemeClr val="tx1">
                    <a:tint val="75000"/>
                  </a:schemeClr>
                </a:solidFill>
                <a:latin typeface="+mn-lt"/>
                <a:ea typeface="+mn-ea"/>
              </a:defRPr>
            </a:lvl1pPr>
          </a:lstStyle>
          <a:p>
            <a:pPr>
              <a:defRPr/>
            </a:pPr>
            <a:fld id="{20CFAA49-BA94-4F42-AA6B-93111F7CCD0D}" type="datetimeFigureOut">
              <a:rPr lang="ja-JP" altLang="en-US">
                <a:solidFill>
                  <a:prstClr val="black">
                    <a:tint val="75000"/>
                  </a:prstClr>
                </a:solidFill>
              </a:rPr>
              <a:pPr>
                <a:defRPr/>
              </a:pPr>
              <a:t>2025/5/29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444887" y="6356366"/>
            <a:ext cx="3190875" cy="365125"/>
          </a:xfrm>
          <a:prstGeom prst="rect">
            <a:avLst/>
          </a:prstGeom>
        </p:spPr>
        <p:txBody>
          <a:bodyPr vert="horz" lIns="91429" tIns="45714" rIns="91429" bIns="45714" rtlCol="0" anchor="ctr"/>
          <a:lstStyle>
            <a:lvl1pPr algn="ctr" defTabSz="914286"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224729" y="6356366"/>
            <a:ext cx="2352675" cy="365125"/>
          </a:xfrm>
          <a:prstGeom prst="rect">
            <a:avLst/>
          </a:prstGeom>
        </p:spPr>
        <p:txBody>
          <a:bodyPr vert="horz" lIns="91429" tIns="45714" rIns="91429" bIns="45714" rtlCol="0" anchor="ctr"/>
          <a:lstStyle>
            <a:lvl1pPr algn="r" defTabSz="914286" fontAlgn="auto">
              <a:spcBef>
                <a:spcPts val="0"/>
              </a:spcBef>
              <a:spcAft>
                <a:spcPts val="0"/>
              </a:spcAft>
              <a:defRPr sz="1200">
                <a:solidFill>
                  <a:schemeClr val="tx1">
                    <a:tint val="75000"/>
                  </a:schemeClr>
                </a:solidFill>
                <a:latin typeface="+mn-lt"/>
                <a:ea typeface="+mn-ea"/>
              </a:defRPr>
            </a:lvl1pPr>
          </a:lstStyle>
          <a:p>
            <a:pPr>
              <a:defRPr/>
            </a:pPr>
            <a:fld id="{9742AF10-E5ED-418A-A8D8-D5946748DC8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43697178"/>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Lst>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287" indent="-228572" algn="l" defTabSz="91428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31" indent="-228572" algn="l" defTabSz="91428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74" indent="-228572" algn="l" defTabSz="91428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17" indent="-228572" algn="l" defTabSz="91428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86" rtl="0" eaLnBrk="1" latinLnBrk="0" hangingPunct="1">
        <a:defRPr kumimoji="1" sz="1800" kern="1200">
          <a:solidFill>
            <a:schemeClr val="tx1"/>
          </a:solidFill>
          <a:latin typeface="+mn-lt"/>
          <a:ea typeface="+mn-ea"/>
          <a:cs typeface="+mn-cs"/>
        </a:defRPr>
      </a:lvl1pPr>
      <a:lvl2pPr marL="457144" algn="l" defTabSz="914286" rtl="0" eaLnBrk="1" latinLnBrk="0" hangingPunct="1">
        <a:defRPr kumimoji="1" sz="1800" kern="1200">
          <a:solidFill>
            <a:schemeClr val="tx1"/>
          </a:solidFill>
          <a:latin typeface="+mn-lt"/>
          <a:ea typeface="+mn-ea"/>
          <a:cs typeface="+mn-cs"/>
        </a:defRPr>
      </a:lvl2pPr>
      <a:lvl3pPr marL="914286" algn="l" defTabSz="914286" rtl="0" eaLnBrk="1" latinLnBrk="0" hangingPunct="1">
        <a:defRPr kumimoji="1" sz="1800" kern="1200">
          <a:solidFill>
            <a:schemeClr val="tx1"/>
          </a:solidFill>
          <a:latin typeface="+mn-lt"/>
          <a:ea typeface="+mn-ea"/>
          <a:cs typeface="+mn-cs"/>
        </a:defRPr>
      </a:lvl3pPr>
      <a:lvl4pPr marL="1371430" algn="l" defTabSz="914286" rtl="0" eaLnBrk="1" latinLnBrk="0" hangingPunct="1">
        <a:defRPr kumimoji="1" sz="1800" kern="1200">
          <a:solidFill>
            <a:schemeClr val="tx1"/>
          </a:solidFill>
          <a:latin typeface="+mn-lt"/>
          <a:ea typeface="+mn-ea"/>
          <a:cs typeface="+mn-cs"/>
        </a:defRPr>
      </a:lvl4pPr>
      <a:lvl5pPr marL="1828573" algn="l" defTabSz="914286" rtl="0" eaLnBrk="1" latinLnBrk="0" hangingPunct="1">
        <a:defRPr kumimoji="1" sz="1800" kern="1200">
          <a:solidFill>
            <a:schemeClr val="tx1"/>
          </a:solidFill>
          <a:latin typeface="+mn-lt"/>
          <a:ea typeface="+mn-ea"/>
          <a:cs typeface="+mn-cs"/>
        </a:defRPr>
      </a:lvl5pPr>
      <a:lvl6pPr marL="2285716" algn="l" defTabSz="914286" rtl="0" eaLnBrk="1" latinLnBrk="0" hangingPunct="1">
        <a:defRPr kumimoji="1" sz="1800" kern="1200">
          <a:solidFill>
            <a:schemeClr val="tx1"/>
          </a:solidFill>
          <a:latin typeface="+mn-lt"/>
          <a:ea typeface="+mn-ea"/>
          <a:cs typeface="+mn-cs"/>
        </a:defRPr>
      </a:lvl6pPr>
      <a:lvl7pPr marL="2742859" algn="l" defTabSz="914286" rtl="0" eaLnBrk="1" latinLnBrk="0" hangingPunct="1">
        <a:defRPr kumimoji="1" sz="1800" kern="1200">
          <a:solidFill>
            <a:schemeClr val="tx1"/>
          </a:solidFill>
          <a:latin typeface="+mn-lt"/>
          <a:ea typeface="+mn-ea"/>
          <a:cs typeface="+mn-cs"/>
        </a:defRPr>
      </a:lvl7pPr>
      <a:lvl8pPr marL="3200002" algn="l" defTabSz="914286" rtl="0" eaLnBrk="1" latinLnBrk="0" hangingPunct="1">
        <a:defRPr kumimoji="1" sz="1800" kern="1200">
          <a:solidFill>
            <a:schemeClr val="tx1"/>
          </a:solidFill>
          <a:latin typeface="+mn-lt"/>
          <a:ea typeface="+mn-ea"/>
          <a:cs typeface="+mn-cs"/>
        </a:defRPr>
      </a:lvl8pPr>
      <a:lvl9pPr marL="3657145" algn="l" defTabSz="914286"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44" y="274639"/>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44" y="1600225"/>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524"/>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D505E-9FF0-4FE3-9218-336BE75CFD89}" type="datetime1">
              <a:rPr lang="ja-JP" altLang="en-US" smtClean="0">
                <a:solidFill>
                  <a:prstClr val="black">
                    <a:tint val="75000"/>
                  </a:prstClr>
                </a:solidFill>
              </a:rPr>
              <a:pPr/>
              <a:t>2025/5/29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444221" y="6356524"/>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224449" y="6356524"/>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2562728"/>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ty086717.wixsite.com/my-site" TargetMode="External"/><Relationship Id="rId1" Type="http://schemas.openxmlformats.org/officeDocument/2006/relationships/slideLayout" Target="../slideLayouts/slideLayout8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81.xml"/><Relationship Id="rId6" Type="http://schemas.openxmlformats.org/officeDocument/2006/relationships/image" Target="../media/image29.jpeg"/><Relationship Id="rId11" Type="http://schemas.openxmlformats.org/officeDocument/2006/relationships/image" Target="../media/image34.jpg"/><Relationship Id="rId5" Type="http://schemas.openxmlformats.org/officeDocument/2006/relationships/image" Target="../media/image28.jpeg"/><Relationship Id="rId10" Type="http://schemas.openxmlformats.org/officeDocument/2006/relationships/image" Target="../media/image33.jpg"/><Relationship Id="rId4" Type="http://schemas.openxmlformats.org/officeDocument/2006/relationships/image" Target="../media/image27.jpeg"/><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81.xml"/><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hyperlink" Target="https://www.ishikari-kouseikai.com/" TargetMode="Externa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81.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8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e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2.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C984065-817A-4A0A-A82C-D32B59CBB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63" y="-459432"/>
            <a:ext cx="11041349" cy="8281012"/>
          </a:xfrm>
          <a:prstGeom prst="rect">
            <a:avLst/>
          </a:prstGeom>
          <a:effectLst>
            <a:softEdge rad="495300"/>
          </a:effectLst>
        </p:spPr>
      </p:pic>
      <p:sp>
        <p:nvSpPr>
          <p:cNvPr id="3" name="正方形/長方形 2"/>
          <p:cNvSpPr/>
          <p:nvPr/>
        </p:nvSpPr>
        <p:spPr>
          <a:xfrm>
            <a:off x="1179053" y="908720"/>
            <a:ext cx="7976864" cy="1446550"/>
          </a:xfrm>
          <a:prstGeom prst="rect">
            <a:avLst/>
          </a:prstGeom>
          <a:noFill/>
        </p:spPr>
        <p:txBody>
          <a:bodyPr wrap="none" lIns="91440" tIns="45720" rIns="91440" bIns="45720">
            <a:spAutoFit/>
          </a:bodyPr>
          <a:lstStyle/>
          <a:p>
            <a:pPr algn="ctr"/>
            <a:r>
              <a:rPr lang="en-US" altLang="ja-JP" sz="4400" b="1" dirty="0">
                <a:ln w="0"/>
                <a:solidFill>
                  <a:srgbClr val="FFFF00"/>
                </a:solidFill>
                <a:effectLst>
                  <a:outerShdw blurRad="38100" dist="19050" dir="2700000" algn="tl" rotWithShape="0">
                    <a:schemeClr val="dk1">
                      <a:alpha val="40000"/>
                    </a:schemeClr>
                  </a:outerShdw>
                </a:effectLst>
              </a:rPr>
              <a:t>2025</a:t>
            </a:r>
            <a:r>
              <a:rPr lang="ja-JP" altLang="en-US" sz="4400" b="1" dirty="0">
                <a:ln w="0"/>
                <a:solidFill>
                  <a:srgbClr val="FFFF00"/>
                </a:solidFill>
                <a:effectLst>
                  <a:outerShdw blurRad="38100" dist="19050" dir="2700000" algn="tl" rotWithShape="0">
                    <a:schemeClr val="dk1">
                      <a:alpha val="40000"/>
                    </a:schemeClr>
                  </a:outerShdw>
                </a:effectLst>
              </a:rPr>
              <a:t>年度　石狩アグリケーション</a:t>
            </a:r>
            <a:endParaRPr lang="en-US" altLang="ja-JP" sz="4400" b="1" dirty="0">
              <a:ln w="0"/>
              <a:solidFill>
                <a:srgbClr val="FFFF00"/>
              </a:solidFill>
              <a:effectLst>
                <a:outerShdw blurRad="38100" dist="19050" dir="2700000" algn="tl" rotWithShape="0">
                  <a:schemeClr val="dk1">
                    <a:alpha val="40000"/>
                  </a:schemeClr>
                </a:outerShdw>
              </a:effectLst>
            </a:endParaRPr>
          </a:p>
          <a:p>
            <a:pPr algn="ctr"/>
            <a:r>
              <a:rPr lang="ja-JP" altLang="en-US" sz="4400" b="1" dirty="0">
                <a:ln w="0"/>
                <a:solidFill>
                  <a:srgbClr val="FFFF00"/>
                </a:solidFill>
                <a:effectLst>
                  <a:outerShdw blurRad="38100" dist="19050" dir="2700000" algn="tl" rotWithShape="0">
                    <a:schemeClr val="dk1">
                      <a:alpha val="40000"/>
                    </a:schemeClr>
                  </a:outerShdw>
                </a:effectLst>
              </a:rPr>
              <a:t>事前ガイダンス</a:t>
            </a:r>
            <a:endParaRPr lang="ja-JP" altLang="en-US" sz="4800" b="1" cap="none" spc="0" dirty="0">
              <a:ln w="0"/>
              <a:solidFill>
                <a:srgbClr val="FFFF00"/>
              </a:solidFill>
              <a:effectLst>
                <a:outerShdw blurRad="38100" dist="19050" dir="2700000" algn="tl" rotWithShape="0">
                  <a:schemeClr val="dk1">
                    <a:alpha val="40000"/>
                  </a:schemeClr>
                </a:outerShdw>
              </a:effectLst>
            </a:endParaRPr>
          </a:p>
        </p:txBody>
      </p:sp>
      <p:sp>
        <p:nvSpPr>
          <p:cNvPr id="6" name="テキスト ボックス 5">
            <a:extLst>
              <a:ext uri="{FF2B5EF4-FFF2-40B4-BE49-F238E27FC236}">
                <a16:creationId xmlns:a16="http://schemas.microsoft.com/office/drawing/2014/main" id="{22EB3946-2D4D-40C5-BA4B-31481D2E07E9}"/>
              </a:ext>
            </a:extLst>
          </p:cNvPr>
          <p:cNvSpPr txBox="1"/>
          <p:nvPr/>
        </p:nvSpPr>
        <p:spPr>
          <a:xfrm>
            <a:off x="3201016" y="5157192"/>
            <a:ext cx="3416320" cy="1384995"/>
          </a:xfrm>
          <a:prstGeom prst="rect">
            <a:avLst/>
          </a:prstGeom>
          <a:noFill/>
        </p:spPr>
        <p:txBody>
          <a:bodyPr wrap="none" rtlCol="0">
            <a:spAutoFit/>
          </a:bodyPr>
          <a:lstStyle/>
          <a:p>
            <a:pPr algn="ctr"/>
            <a:r>
              <a:rPr lang="ja-JP" altLang="en-US" sz="2800" dirty="0">
                <a:solidFill>
                  <a:schemeClr val="bg1"/>
                </a:solidFill>
              </a:rPr>
              <a:t>札幌市農業協同組合</a:t>
            </a:r>
            <a:endParaRPr kumimoji="1" lang="en-US" altLang="ja-JP" sz="2800" dirty="0">
              <a:solidFill>
                <a:schemeClr val="bg1"/>
              </a:solidFill>
            </a:endParaRPr>
          </a:p>
          <a:p>
            <a:pPr algn="ctr"/>
            <a:r>
              <a:rPr lang="ja-JP" altLang="en-US" sz="2800" dirty="0">
                <a:solidFill>
                  <a:schemeClr val="bg1"/>
                </a:solidFill>
              </a:rPr>
              <a:t>営農販売</a:t>
            </a:r>
            <a:r>
              <a:rPr kumimoji="1" lang="ja-JP" altLang="en-US" sz="2800" dirty="0">
                <a:solidFill>
                  <a:schemeClr val="bg1"/>
                </a:solidFill>
              </a:rPr>
              <a:t>部営農課</a:t>
            </a:r>
            <a:endParaRPr kumimoji="1" lang="en-US" altLang="ja-JP" sz="2800" dirty="0">
              <a:solidFill>
                <a:schemeClr val="bg1"/>
              </a:solidFill>
            </a:endParaRPr>
          </a:p>
          <a:p>
            <a:pPr algn="ctr"/>
            <a:r>
              <a:rPr kumimoji="1" lang="ja-JP" altLang="en-US" sz="2800" dirty="0">
                <a:solidFill>
                  <a:schemeClr val="bg1"/>
                </a:solidFill>
              </a:rPr>
              <a:t>和島　堤</a:t>
            </a:r>
            <a:endParaRPr kumimoji="1" lang="en-US" altLang="ja-JP" sz="2800" dirty="0">
              <a:solidFill>
                <a:schemeClr val="bg1"/>
              </a:solidFill>
            </a:endParaRPr>
          </a:p>
        </p:txBody>
      </p:sp>
      <p:sp>
        <p:nvSpPr>
          <p:cNvPr id="2" name="正方形/長方形 1">
            <a:extLst>
              <a:ext uri="{FF2B5EF4-FFF2-40B4-BE49-F238E27FC236}">
                <a16:creationId xmlns:a16="http://schemas.microsoft.com/office/drawing/2014/main" id="{ABF2500C-2539-0489-F5BB-C4ECBFE36975}"/>
              </a:ext>
            </a:extLst>
          </p:cNvPr>
          <p:cNvSpPr/>
          <p:nvPr/>
        </p:nvSpPr>
        <p:spPr>
          <a:xfrm>
            <a:off x="-1728440" y="1412776"/>
            <a:ext cx="914400"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Tree>
    <p:extLst>
      <p:ext uri="{BB962C8B-B14F-4D97-AF65-F5344CB8AC3E}">
        <p14:creationId xmlns:p14="http://schemas.microsoft.com/office/powerpoint/2010/main" val="124303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９　滞在拠点について</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テキスト ボックス 16"/>
          <p:cNvSpPr txBox="1"/>
          <p:nvPr/>
        </p:nvSpPr>
        <p:spPr>
          <a:xfrm>
            <a:off x="359800" y="836712"/>
            <a:ext cx="9289032" cy="1569660"/>
          </a:xfrm>
          <a:prstGeom prst="rect">
            <a:avLst/>
          </a:prstGeom>
          <a:noFill/>
        </p:spPr>
        <p:txBody>
          <a:bodyPr wrap="square" rtlCol="0">
            <a:spAutoFit/>
          </a:bodyPr>
          <a:lstStyle/>
          <a:p>
            <a:r>
              <a:rPr lang="ja-JP" altLang="en-US" sz="2400" dirty="0">
                <a:latin typeface="+mn-ea"/>
                <a:ea typeface="+mn-ea"/>
              </a:rPr>
              <a:t>　滞在拠点については、シェアハウスを用意しています。</a:t>
            </a:r>
            <a:endParaRPr lang="en-US" altLang="ja-JP" sz="2400" dirty="0">
              <a:latin typeface="+mn-ea"/>
              <a:ea typeface="+mn-ea"/>
            </a:endParaRPr>
          </a:p>
          <a:p>
            <a:endParaRPr lang="en-US" altLang="ja-JP" sz="2400" dirty="0">
              <a:solidFill>
                <a:srgbClr val="FF0000"/>
              </a:solidFill>
              <a:latin typeface="+mn-ea"/>
              <a:ea typeface="+mn-ea"/>
            </a:endParaRPr>
          </a:p>
          <a:p>
            <a:r>
              <a:rPr lang="en-US" altLang="ja-JP" sz="2400" dirty="0">
                <a:solidFill>
                  <a:srgbClr val="FF0000"/>
                </a:solidFill>
                <a:latin typeface="+mn-ea"/>
                <a:ea typeface="+mn-ea"/>
              </a:rPr>
              <a:t>※</a:t>
            </a:r>
            <a:r>
              <a:rPr lang="ja-JP" altLang="en-US" sz="2400" dirty="0">
                <a:solidFill>
                  <a:srgbClr val="FF0000"/>
                </a:solidFill>
                <a:latin typeface="+mn-ea"/>
                <a:ea typeface="+mn-ea"/>
              </a:rPr>
              <a:t>施設を傷付けたり、破損させたりすると賠償問題になることから、十分注意して利用してください。また、</a:t>
            </a:r>
            <a:r>
              <a:rPr lang="ja-JP" altLang="en-US" sz="2400" u="sng" dirty="0">
                <a:solidFill>
                  <a:srgbClr val="FF0000"/>
                </a:solidFill>
                <a:latin typeface="+mn-ea"/>
                <a:ea typeface="+mn-ea"/>
              </a:rPr>
              <a:t>建物内は禁煙</a:t>
            </a:r>
            <a:r>
              <a:rPr lang="ja-JP" altLang="en-US" sz="2400" dirty="0">
                <a:solidFill>
                  <a:srgbClr val="FF0000"/>
                </a:solidFill>
                <a:latin typeface="+mn-ea"/>
                <a:ea typeface="+mn-ea"/>
              </a:rPr>
              <a:t>になります。</a:t>
            </a:r>
            <a:endParaRPr lang="en-US" altLang="ja-JP" sz="2400" dirty="0">
              <a:solidFill>
                <a:srgbClr val="FF0000"/>
              </a:solidFill>
              <a:latin typeface="+mn-ea"/>
              <a:ea typeface="+mn-ea"/>
            </a:endParaRPr>
          </a:p>
        </p:txBody>
      </p:sp>
      <p:sp>
        <p:nvSpPr>
          <p:cNvPr id="5" name="テキスト ボックス 4">
            <a:extLst>
              <a:ext uri="{FF2B5EF4-FFF2-40B4-BE49-F238E27FC236}">
                <a16:creationId xmlns:a16="http://schemas.microsoft.com/office/drawing/2014/main" id="{85912C84-D057-4007-BBB9-9852868B3EBD}"/>
              </a:ext>
            </a:extLst>
          </p:cNvPr>
          <p:cNvSpPr txBox="1"/>
          <p:nvPr/>
        </p:nvSpPr>
        <p:spPr>
          <a:xfrm>
            <a:off x="287785" y="4552532"/>
            <a:ext cx="6700873" cy="369332"/>
          </a:xfrm>
          <a:prstGeom prst="rect">
            <a:avLst/>
          </a:prstGeom>
          <a:noFill/>
        </p:spPr>
        <p:txBody>
          <a:bodyPr wrap="none" rtlCol="0">
            <a:spAutoFit/>
          </a:bodyPr>
          <a:lstStyle/>
          <a:p>
            <a:r>
              <a:rPr lang="ja-JP" altLang="en-US" dirty="0">
                <a:hlinkClick r:id="rId2"/>
              </a:rPr>
              <a:t>ライダーハウス </a:t>
            </a:r>
            <a:r>
              <a:rPr lang="en-US" altLang="ja-JP" dirty="0">
                <a:hlinkClick r:id="rId2"/>
              </a:rPr>
              <a:t>| </a:t>
            </a:r>
            <a:r>
              <a:rPr lang="ja-JP" altLang="en-US" dirty="0">
                <a:hlinkClick r:id="rId2"/>
              </a:rPr>
              <a:t>石狩市素泊り館 </a:t>
            </a:r>
            <a:r>
              <a:rPr lang="en-US" altLang="ja-JP" dirty="0">
                <a:hlinkClick r:id="rId2"/>
              </a:rPr>
              <a:t>| </a:t>
            </a:r>
            <a:r>
              <a:rPr lang="ja-JP" altLang="en-US" dirty="0">
                <a:hlinkClick r:id="rId2"/>
              </a:rPr>
              <a:t>石狩市 </a:t>
            </a:r>
            <a:r>
              <a:rPr lang="en-US" altLang="ja-JP" dirty="0">
                <a:hlinkClick r:id="rId2"/>
              </a:rPr>
              <a:t>(ty086717.wixsite.com)</a:t>
            </a:r>
            <a:endParaRPr kumimoji="1" lang="ja-JP" altLang="en-US" dirty="0"/>
          </a:p>
        </p:txBody>
      </p:sp>
      <p:sp>
        <p:nvSpPr>
          <p:cNvPr id="7" name="星: 8 pt 6">
            <a:extLst>
              <a:ext uri="{FF2B5EF4-FFF2-40B4-BE49-F238E27FC236}">
                <a16:creationId xmlns:a16="http://schemas.microsoft.com/office/drawing/2014/main" id="{BB2CB6B8-49CA-1AD0-3E9A-42FEC3572080}"/>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９</a:t>
            </a:r>
          </a:p>
        </p:txBody>
      </p:sp>
      <p:graphicFrame>
        <p:nvGraphicFramePr>
          <p:cNvPr id="6" name="表 5">
            <a:extLst>
              <a:ext uri="{FF2B5EF4-FFF2-40B4-BE49-F238E27FC236}">
                <a16:creationId xmlns:a16="http://schemas.microsoft.com/office/drawing/2014/main" id="{7C022B15-3D21-D3CD-08A1-AA5E22A9A064}"/>
              </a:ext>
            </a:extLst>
          </p:cNvPr>
          <p:cNvGraphicFramePr>
            <a:graphicFrameLocks noGrp="1"/>
          </p:cNvGraphicFramePr>
          <p:nvPr>
            <p:extLst>
              <p:ext uri="{D42A27DB-BD31-4B8C-83A1-F6EECF244321}">
                <p14:modId xmlns:p14="http://schemas.microsoft.com/office/powerpoint/2010/main" val="269363639"/>
              </p:ext>
            </p:extLst>
          </p:nvPr>
        </p:nvGraphicFramePr>
        <p:xfrm>
          <a:off x="287785" y="2852080"/>
          <a:ext cx="9361047" cy="1657040"/>
        </p:xfrm>
        <a:graphic>
          <a:graphicData uri="http://schemas.openxmlformats.org/drawingml/2006/table">
            <a:tbl>
              <a:tblPr firstRow="1" bandRow="1">
                <a:tableStyleId>{93296810-A885-4BE3-A3E7-6D5BEEA58F35}</a:tableStyleId>
              </a:tblPr>
              <a:tblGrid>
                <a:gridCol w="552809">
                  <a:extLst>
                    <a:ext uri="{9D8B030D-6E8A-4147-A177-3AD203B41FA5}">
                      <a16:colId xmlns:a16="http://schemas.microsoft.com/office/drawing/2014/main" val="880733967"/>
                    </a:ext>
                  </a:extLst>
                </a:gridCol>
                <a:gridCol w="2975216">
                  <a:extLst>
                    <a:ext uri="{9D8B030D-6E8A-4147-A177-3AD203B41FA5}">
                      <a16:colId xmlns:a16="http://schemas.microsoft.com/office/drawing/2014/main" val="690664421"/>
                    </a:ext>
                  </a:extLst>
                </a:gridCol>
                <a:gridCol w="2322120">
                  <a:extLst>
                    <a:ext uri="{9D8B030D-6E8A-4147-A177-3AD203B41FA5}">
                      <a16:colId xmlns:a16="http://schemas.microsoft.com/office/drawing/2014/main" val="3181657217"/>
                    </a:ext>
                  </a:extLst>
                </a:gridCol>
                <a:gridCol w="1378759">
                  <a:extLst>
                    <a:ext uri="{9D8B030D-6E8A-4147-A177-3AD203B41FA5}">
                      <a16:colId xmlns:a16="http://schemas.microsoft.com/office/drawing/2014/main" val="2341916626"/>
                    </a:ext>
                  </a:extLst>
                </a:gridCol>
                <a:gridCol w="870795">
                  <a:extLst>
                    <a:ext uri="{9D8B030D-6E8A-4147-A177-3AD203B41FA5}">
                      <a16:colId xmlns:a16="http://schemas.microsoft.com/office/drawing/2014/main" val="3179497022"/>
                    </a:ext>
                  </a:extLst>
                </a:gridCol>
                <a:gridCol w="1261348">
                  <a:extLst>
                    <a:ext uri="{9D8B030D-6E8A-4147-A177-3AD203B41FA5}">
                      <a16:colId xmlns:a16="http://schemas.microsoft.com/office/drawing/2014/main" val="2708668904"/>
                    </a:ext>
                  </a:extLst>
                </a:gridCol>
              </a:tblGrid>
              <a:tr h="613572">
                <a:tc>
                  <a:txBody>
                    <a:bodyPr/>
                    <a:lstStyle/>
                    <a:p>
                      <a:pPr algn="ctr"/>
                      <a:r>
                        <a:rPr kumimoji="1" lang="en-US" altLang="ja-JP" dirty="0"/>
                        <a:t>NO.</a:t>
                      </a:r>
                      <a:endParaRPr kumimoji="1" lang="ja-JP" altLang="en-US" dirty="0"/>
                    </a:p>
                  </a:txBody>
                  <a:tcPr anchor="ctr"/>
                </a:tc>
                <a:tc>
                  <a:txBody>
                    <a:bodyPr/>
                    <a:lstStyle/>
                    <a:p>
                      <a:pPr algn="ctr"/>
                      <a:r>
                        <a:rPr kumimoji="1" lang="ja-JP" altLang="en-US" dirty="0"/>
                        <a:t>施設名</a:t>
                      </a:r>
                    </a:p>
                  </a:txBody>
                  <a:tcPr anchor="ctr"/>
                </a:tc>
                <a:tc>
                  <a:txBody>
                    <a:bodyPr/>
                    <a:lstStyle/>
                    <a:p>
                      <a:pPr algn="ctr"/>
                      <a:r>
                        <a:rPr kumimoji="1" lang="ja-JP" altLang="en-US" dirty="0"/>
                        <a:t>住所</a:t>
                      </a:r>
                    </a:p>
                  </a:txBody>
                  <a:tcPr anchor="ctr"/>
                </a:tc>
                <a:tc>
                  <a:txBody>
                    <a:bodyPr/>
                    <a:lstStyle/>
                    <a:p>
                      <a:pPr algn="ctr"/>
                      <a:r>
                        <a:rPr kumimoji="1" lang="ja-JP" altLang="en-US" dirty="0"/>
                        <a:t>最寄り駅</a:t>
                      </a:r>
                    </a:p>
                  </a:txBody>
                  <a:tcPr anchor="ctr"/>
                </a:tc>
                <a:tc>
                  <a:txBody>
                    <a:bodyPr/>
                    <a:lstStyle/>
                    <a:p>
                      <a:pPr algn="ctr"/>
                      <a:r>
                        <a:rPr kumimoji="1" lang="ja-JP" altLang="en-US" dirty="0"/>
                        <a:t>食事</a:t>
                      </a:r>
                    </a:p>
                  </a:txBody>
                  <a:tcPr anchor="ctr"/>
                </a:tc>
                <a:tc>
                  <a:txBody>
                    <a:bodyPr/>
                    <a:lstStyle/>
                    <a:p>
                      <a:pPr algn="ctr"/>
                      <a:r>
                        <a:rPr kumimoji="1" lang="ja-JP" altLang="en-US" dirty="0"/>
                        <a:t>備考</a:t>
                      </a:r>
                    </a:p>
                  </a:txBody>
                  <a:tcPr anchor="ctr"/>
                </a:tc>
                <a:extLst>
                  <a:ext uri="{0D108BD9-81ED-4DB2-BD59-A6C34878D82A}">
                    <a16:rowId xmlns:a16="http://schemas.microsoft.com/office/drawing/2014/main" val="3939072633"/>
                  </a:ext>
                </a:extLst>
              </a:tr>
              <a:tr h="1043468">
                <a:tc>
                  <a:txBody>
                    <a:bodyPr/>
                    <a:lstStyle/>
                    <a:p>
                      <a:pPr algn="ctr"/>
                      <a:r>
                        <a:rPr kumimoji="1" lang="ja-JP" altLang="en-US" dirty="0"/>
                        <a:t>①</a:t>
                      </a:r>
                    </a:p>
                  </a:txBody>
                  <a:tcPr anchor="ctr"/>
                </a:tc>
                <a:tc>
                  <a:txBody>
                    <a:bodyPr/>
                    <a:lstStyle/>
                    <a:p>
                      <a:pPr algn="ctr"/>
                      <a:r>
                        <a:rPr kumimoji="1" lang="ja-JP" altLang="en-US" dirty="0"/>
                        <a:t>ＧｕｅｓｔＨｏｕｓｅ </a:t>
                      </a:r>
                      <a:endParaRPr kumimoji="1" lang="en-US" altLang="ja-JP" dirty="0"/>
                    </a:p>
                    <a:p>
                      <a:pPr algn="ctr"/>
                      <a:r>
                        <a:rPr kumimoji="1" lang="ja-JP" altLang="en-US" dirty="0"/>
                        <a:t>蝦夷地・石狩國　素泊り館</a:t>
                      </a:r>
                      <a:endParaRPr kumimoji="1" lang="en-US" altLang="ja-JP" dirty="0"/>
                    </a:p>
                  </a:txBody>
                  <a:tcPr anchor="ctr"/>
                </a:tc>
                <a:tc>
                  <a:txBody>
                    <a:bodyPr/>
                    <a:lstStyle/>
                    <a:p>
                      <a:pPr algn="ctr"/>
                      <a:r>
                        <a:rPr kumimoji="1" lang="ja-JP" altLang="en-US" dirty="0"/>
                        <a:t>石狩市八幡４丁目１６</a:t>
                      </a:r>
                    </a:p>
                  </a:txBody>
                  <a:tcPr anchor="ctr"/>
                </a:tc>
                <a:tc>
                  <a:txBody>
                    <a:bodyPr/>
                    <a:lstStyle/>
                    <a:p>
                      <a:pPr algn="ctr"/>
                      <a:r>
                        <a:rPr kumimoji="1" lang="ja-JP" altLang="en-US" dirty="0"/>
                        <a:t>八幡町入口</a:t>
                      </a:r>
                    </a:p>
                  </a:txBody>
                  <a:tcPr anchor="ctr"/>
                </a:tc>
                <a:tc>
                  <a:txBody>
                    <a:bodyPr/>
                    <a:lstStyle/>
                    <a:p>
                      <a:pPr algn="ctr"/>
                      <a:r>
                        <a:rPr kumimoji="1" lang="ja-JP" altLang="en-US" dirty="0"/>
                        <a:t>３食付</a:t>
                      </a:r>
                    </a:p>
                  </a:txBody>
                  <a:tcPr anchor="ctr"/>
                </a:tc>
                <a:tc>
                  <a:txBody>
                    <a:bodyPr/>
                    <a:lstStyle/>
                    <a:p>
                      <a:pPr algn="ctr"/>
                      <a:r>
                        <a:rPr kumimoji="1" lang="ja-JP" altLang="en-US" dirty="0"/>
                        <a:t>中央バス</a:t>
                      </a:r>
                      <a:endParaRPr kumimoji="1" lang="en-US" altLang="ja-JP" dirty="0"/>
                    </a:p>
                    <a:p>
                      <a:pPr algn="ctr"/>
                      <a:r>
                        <a:rPr kumimoji="1" lang="ja-JP" altLang="en-US" dirty="0">
                          <a:solidFill>
                            <a:srgbClr val="FF0000"/>
                          </a:solidFill>
                        </a:rPr>
                        <a:t>「札厚線」</a:t>
                      </a:r>
                    </a:p>
                  </a:txBody>
                  <a:tcPr anchor="ctr"/>
                </a:tc>
                <a:extLst>
                  <a:ext uri="{0D108BD9-81ED-4DB2-BD59-A6C34878D82A}">
                    <a16:rowId xmlns:a16="http://schemas.microsoft.com/office/drawing/2014/main" val="1000974513"/>
                  </a:ext>
                </a:extLst>
              </a:tr>
            </a:tbl>
          </a:graphicData>
        </a:graphic>
      </p:graphicFrame>
      <p:pic>
        <p:nvPicPr>
          <p:cNvPr id="1026" name="Picture 2" descr="ライダーハウス | 石狩市素泊り館 | 石狩市">
            <a:extLst>
              <a:ext uri="{FF2B5EF4-FFF2-40B4-BE49-F238E27FC236}">
                <a16:creationId xmlns:a16="http://schemas.microsoft.com/office/drawing/2014/main" id="{4A8B40EA-787D-D927-8BDB-72DFB876A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79" y="4921864"/>
            <a:ext cx="4312386" cy="1610234"/>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8EEBA531-E2B4-ED75-AC3E-E46A19838F71}"/>
              </a:ext>
            </a:extLst>
          </p:cNvPr>
          <p:cNvPicPr>
            <a:picLocks noChangeAspect="1"/>
          </p:cNvPicPr>
          <p:nvPr/>
        </p:nvPicPr>
        <p:blipFill>
          <a:blip r:embed="rId4"/>
          <a:stretch>
            <a:fillRect/>
          </a:stretch>
        </p:blipFill>
        <p:spPr>
          <a:xfrm>
            <a:off x="5125626" y="4921864"/>
            <a:ext cx="4312386" cy="1610235"/>
          </a:xfrm>
          <a:prstGeom prst="rect">
            <a:avLst/>
          </a:prstGeom>
        </p:spPr>
      </p:pic>
    </p:spTree>
    <p:extLst>
      <p:ext uri="{BB962C8B-B14F-4D97-AF65-F5344CB8AC3E}">
        <p14:creationId xmlns:p14="http://schemas.microsoft.com/office/powerpoint/2010/main" val="168554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１０　シェアハウスについて</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テキスト ボックス 16"/>
          <p:cNvSpPr txBox="1"/>
          <p:nvPr/>
        </p:nvSpPr>
        <p:spPr>
          <a:xfrm>
            <a:off x="359800" y="836712"/>
            <a:ext cx="9289032" cy="830997"/>
          </a:xfrm>
          <a:prstGeom prst="rect">
            <a:avLst/>
          </a:prstGeom>
          <a:noFill/>
        </p:spPr>
        <p:txBody>
          <a:bodyPr wrap="square" rtlCol="0">
            <a:spAutoFit/>
          </a:bodyPr>
          <a:lstStyle/>
          <a:p>
            <a:r>
              <a:rPr lang="ja-JP" altLang="en-US" sz="2400">
                <a:latin typeface="+mn-ea"/>
                <a:ea typeface="+mn-ea"/>
              </a:rPr>
              <a:t>　</a:t>
            </a:r>
            <a:endParaRPr lang="en-US" altLang="ja-JP" sz="2400" dirty="0">
              <a:latin typeface="+mn-ea"/>
              <a:ea typeface="+mn-ea"/>
            </a:endParaRPr>
          </a:p>
          <a:p>
            <a:endParaRPr lang="en-US" altLang="ja-JP" sz="2400" dirty="0">
              <a:latin typeface="+mn-ea"/>
              <a:ea typeface="+mn-ea"/>
            </a:endParaRPr>
          </a:p>
        </p:txBody>
      </p:sp>
      <p:sp>
        <p:nvSpPr>
          <p:cNvPr id="8" name="テキスト ボックス 7">
            <a:extLst>
              <a:ext uri="{FF2B5EF4-FFF2-40B4-BE49-F238E27FC236}">
                <a16:creationId xmlns:a16="http://schemas.microsoft.com/office/drawing/2014/main" id="{A2F13DEF-914D-EE4E-B592-B13C79BAD9C6}"/>
              </a:ext>
            </a:extLst>
          </p:cNvPr>
          <p:cNvSpPr txBox="1"/>
          <p:nvPr/>
        </p:nvSpPr>
        <p:spPr>
          <a:xfrm>
            <a:off x="327970" y="828448"/>
            <a:ext cx="1338828" cy="369332"/>
          </a:xfrm>
          <a:prstGeom prst="rect">
            <a:avLst/>
          </a:prstGeom>
          <a:noFill/>
        </p:spPr>
        <p:txBody>
          <a:bodyPr wrap="none" rtlCol="0">
            <a:spAutoFit/>
          </a:bodyPr>
          <a:lstStyle/>
          <a:p>
            <a:r>
              <a:rPr lang="ja-JP" altLang="en-US"/>
              <a:t>＜広域図＞</a:t>
            </a:r>
            <a:endParaRPr kumimoji="1" lang="ja-JP" altLang="en-US" dirty="0"/>
          </a:p>
        </p:txBody>
      </p:sp>
      <p:sp>
        <p:nvSpPr>
          <p:cNvPr id="14" name="星: 8 pt 13">
            <a:extLst>
              <a:ext uri="{FF2B5EF4-FFF2-40B4-BE49-F238E27FC236}">
                <a16:creationId xmlns:a16="http://schemas.microsoft.com/office/drawing/2014/main" id="{2FB9DA27-D995-9BBE-E13C-C4BCD39BA52B}"/>
              </a:ext>
            </a:extLst>
          </p:cNvPr>
          <p:cNvSpPr/>
          <p:nvPr/>
        </p:nvSpPr>
        <p:spPr>
          <a:xfrm>
            <a:off x="8818093"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１０</a:t>
            </a:r>
          </a:p>
        </p:txBody>
      </p:sp>
      <p:pic>
        <p:nvPicPr>
          <p:cNvPr id="9" name="図 8">
            <a:extLst>
              <a:ext uri="{FF2B5EF4-FFF2-40B4-BE49-F238E27FC236}">
                <a16:creationId xmlns:a16="http://schemas.microsoft.com/office/drawing/2014/main" id="{798A0D2F-7EBE-B750-A336-8D243A6C8EEE}"/>
              </a:ext>
            </a:extLst>
          </p:cNvPr>
          <p:cNvPicPr>
            <a:picLocks noChangeAspect="1"/>
          </p:cNvPicPr>
          <p:nvPr/>
        </p:nvPicPr>
        <p:blipFill rotWithShape="1">
          <a:blip r:embed="rId2"/>
          <a:srcRect l="5450" t="14883" r="4545" b="4296"/>
          <a:stretch/>
        </p:blipFill>
        <p:spPr>
          <a:xfrm>
            <a:off x="238037" y="1197780"/>
            <a:ext cx="9482787" cy="5399572"/>
          </a:xfrm>
          <a:prstGeom prst="rect">
            <a:avLst/>
          </a:prstGeom>
        </p:spPr>
      </p:pic>
      <p:graphicFrame>
        <p:nvGraphicFramePr>
          <p:cNvPr id="12" name="表 4">
            <a:extLst>
              <a:ext uri="{FF2B5EF4-FFF2-40B4-BE49-F238E27FC236}">
                <a16:creationId xmlns:a16="http://schemas.microsoft.com/office/drawing/2014/main" id="{A1634B81-7208-4DDA-BE1E-91064BD220BC}"/>
              </a:ext>
            </a:extLst>
          </p:cNvPr>
          <p:cNvGraphicFramePr>
            <a:graphicFrameLocks noGrp="1"/>
          </p:cNvGraphicFramePr>
          <p:nvPr>
            <p:extLst>
              <p:ext uri="{D42A27DB-BD31-4B8C-83A1-F6EECF244321}">
                <p14:modId xmlns:p14="http://schemas.microsoft.com/office/powerpoint/2010/main" val="1969553269"/>
              </p:ext>
            </p:extLst>
          </p:nvPr>
        </p:nvGraphicFramePr>
        <p:xfrm>
          <a:off x="304411" y="5311841"/>
          <a:ext cx="3435149" cy="1096314"/>
        </p:xfrm>
        <a:graphic>
          <a:graphicData uri="http://schemas.openxmlformats.org/drawingml/2006/table">
            <a:tbl>
              <a:tblPr firstRow="1" bandRow="1">
                <a:tableStyleId>{93296810-A885-4BE3-A3E7-6D5BEEA58F35}</a:tableStyleId>
              </a:tblPr>
              <a:tblGrid>
                <a:gridCol w="700258">
                  <a:extLst>
                    <a:ext uri="{9D8B030D-6E8A-4147-A177-3AD203B41FA5}">
                      <a16:colId xmlns:a16="http://schemas.microsoft.com/office/drawing/2014/main" val="1005135396"/>
                    </a:ext>
                  </a:extLst>
                </a:gridCol>
                <a:gridCol w="2734891">
                  <a:extLst>
                    <a:ext uri="{9D8B030D-6E8A-4147-A177-3AD203B41FA5}">
                      <a16:colId xmlns:a16="http://schemas.microsoft.com/office/drawing/2014/main" val="1395614760"/>
                    </a:ext>
                  </a:extLst>
                </a:gridCol>
              </a:tblGrid>
              <a:tr h="292221">
                <a:tc>
                  <a:txBody>
                    <a:bodyPr/>
                    <a:lstStyle/>
                    <a:p>
                      <a:pPr algn="ctr"/>
                      <a:r>
                        <a:rPr kumimoji="1" lang="en-US" altLang="ja-JP" dirty="0"/>
                        <a:t>NO</a:t>
                      </a:r>
                      <a:endParaRPr kumimoji="1" lang="ja-JP" altLang="en-US" dirty="0"/>
                    </a:p>
                  </a:txBody>
                  <a:tcPr/>
                </a:tc>
                <a:tc>
                  <a:txBody>
                    <a:bodyPr/>
                    <a:lstStyle/>
                    <a:p>
                      <a:pPr algn="ctr"/>
                      <a:r>
                        <a:rPr kumimoji="1" lang="ja-JP" altLang="en-US" dirty="0"/>
                        <a:t>施設名</a:t>
                      </a:r>
                    </a:p>
                  </a:txBody>
                  <a:tcPr/>
                </a:tc>
                <a:extLst>
                  <a:ext uri="{0D108BD9-81ED-4DB2-BD59-A6C34878D82A}">
                    <a16:rowId xmlns:a16="http://schemas.microsoft.com/office/drawing/2014/main" val="3794353154"/>
                  </a:ext>
                </a:extLst>
              </a:tr>
              <a:tr h="730554">
                <a:tc>
                  <a:txBody>
                    <a:bodyPr/>
                    <a:lstStyle/>
                    <a:p>
                      <a:pPr algn="ctr"/>
                      <a:r>
                        <a:rPr kumimoji="1" lang="ja-JP" altLang="en-US" dirty="0"/>
                        <a:t>①</a:t>
                      </a:r>
                    </a:p>
                  </a:txBody>
                  <a:tcPr anchor="ctr"/>
                </a:tc>
                <a:tc>
                  <a:txBody>
                    <a:bodyPr/>
                    <a:lstStyle/>
                    <a:p>
                      <a:pPr algn="ctr"/>
                      <a:r>
                        <a:rPr kumimoji="1" lang="en-US" altLang="ja-JP" dirty="0"/>
                        <a:t>Guest House</a:t>
                      </a:r>
                      <a:r>
                        <a:rPr kumimoji="1" lang="ja-JP" altLang="en-US" dirty="0"/>
                        <a:t>　</a:t>
                      </a:r>
                      <a:endParaRPr kumimoji="1" lang="en-US" altLang="ja-JP" dirty="0"/>
                    </a:p>
                    <a:p>
                      <a:pPr algn="ctr"/>
                      <a:r>
                        <a:rPr kumimoji="1" lang="ja-JP" altLang="en-US" dirty="0"/>
                        <a:t>蝦夷地・石狩國　素泊り館</a:t>
                      </a:r>
                    </a:p>
                  </a:txBody>
                  <a:tcPr anchor="ctr"/>
                </a:tc>
                <a:extLst>
                  <a:ext uri="{0D108BD9-81ED-4DB2-BD59-A6C34878D82A}">
                    <a16:rowId xmlns:a16="http://schemas.microsoft.com/office/drawing/2014/main" val="3207658989"/>
                  </a:ext>
                </a:extLst>
              </a:tr>
            </a:tbl>
          </a:graphicData>
        </a:graphic>
      </p:graphicFrame>
      <p:sp>
        <p:nvSpPr>
          <p:cNvPr id="7" name="テキスト ボックス 6">
            <a:extLst>
              <a:ext uri="{FF2B5EF4-FFF2-40B4-BE49-F238E27FC236}">
                <a16:creationId xmlns:a16="http://schemas.microsoft.com/office/drawing/2014/main" id="{AE75E187-1C24-459C-8014-FE5068A44788}"/>
              </a:ext>
            </a:extLst>
          </p:cNvPr>
          <p:cNvSpPr txBox="1"/>
          <p:nvPr/>
        </p:nvSpPr>
        <p:spPr>
          <a:xfrm>
            <a:off x="359800" y="1328572"/>
            <a:ext cx="3882794" cy="646331"/>
          </a:xfrm>
          <a:prstGeom prst="rect">
            <a:avLst/>
          </a:prstGeom>
          <a:solidFill>
            <a:schemeClr val="accent6">
              <a:lumMod val="20000"/>
              <a:lumOff val="80000"/>
            </a:schemeClr>
          </a:solidFill>
        </p:spPr>
        <p:txBody>
          <a:bodyPr wrap="none" rtlCol="0">
            <a:spAutoFit/>
          </a:bodyPr>
          <a:lstStyle/>
          <a:p>
            <a:r>
              <a:rPr kumimoji="1" lang="ja-JP" altLang="en-US" dirty="0"/>
              <a:t>◆コワーキングスペース：</a:t>
            </a:r>
            <a:endParaRPr kumimoji="1" lang="en-US" altLang="ja-JP" dirty="0"/>
          </a:p>
          <a:p>
            <a:r>
              <a:rPr kumimoji="1" lang="ja-JP" altLang="en-US" dirty="0"/>
              <a:t>　 （素泊り館 又は</a:t>
            </a:r>
            <a:r>
              <a:rPr kumimoji="1" lang="en-US" altLang="ja-JP" dirty="0"/>
              <a:t> Cafe Starting grid</a:t>
            </a:r>
            <a:r>
              <a:rPr kumimoji="1" lang="ja-JP" altLang="en-US" dirty="0"/>
              <a:t>）</a:t>
            </a:r>
          </a:p>
        </p:txBody>
      </p:sp>
      <p:sp>
        <p:nvSpPr>
          <p:cNvPr id="15" name="テキスト ボックス 14">
            <a:extLst>
              <a:ext uri="{FF2B5EF4-FFF2-40B4-BE49-F238E27FC236}">
                <a16:creationId xmlns:a16="http://schemas.microsoft.com/office/drawing/2014/main" id="{EDE8B19B-AE6A-8F33-1446-04752B060CD4}"/>
              </a:ext>
            </a:extLst>
          </p:cNvPr>
          <p:cNvSpPr txBox="1"/>
          <p:nvPr/>
        </p:nvSpPr>
        <p:spPr>
          <a:xfrm>
            <a:off x="5328344" y="1852375"/>
            <a:ext cx="432717" cy="369332"/>
          </a:xfrm>
          <a:prstGeom prst="rect">
            <a:avLst/>
          </a:prstGeom>
          <a:noFill/>
        </p:spPr>
        <p:txBody>
          <a:bodyPr wrap="square">
            <a:spAutoFit/>
          </a:bodyPr>
          <a:lstStyle/>
          <a:p>
            <a:r>
              <a:rPr lang="ja-JP" altLang="en-US" sz="1800" dirty="0">
                <a:solidFill>
                  <a:srgbClr val="FF0000"/>
                </a:solidFill>
                <a:latin typeface="+mn-ea"/>
                <a:ea typeface="+mn-ea"/>
              </a:rPr>
              <a:t>◆</a:t>
            </a:r>
            <a:endParaRPr lang="ja-JP" altLang="en-US" dirty="0">
              <a:solidFill>
                <a:srgbClr val="FF0000"/>
              </a:solidFill>
            </a:endParaRPr>
          </a:p>
        </p:txBody>
      </p:sp>
      <p:sp>
        <p:nvSpPr>
          <p:cNvPr id="16" name="テキスト ボックス 15">
            <a:extLst>
              <a:ext uri="{FF2B5EF4-FFF2-40B4-BE49-F238E27FC236}">
                <a16:creationId xmlns:a16="http://schemas.microsoft.com/office/drawing/2014/main" id="{7201C27E-A9A2-1DA3-5852-7663ADFB7033}"/>
              </a:ext>
            </a:extLst>
          </p:cNvPr>
          <p:cNvSpPr txBox="1"/>
          <p:nvPr/>
        </p:nvSpPr>
        <p:spPr>
          <a:xfrm>
            <a:off x="5392411" y="2122524"/>
            <a:ext cx="304582" cy="261610"/>
          </a:xfrm>
          <a:prstGeom prst="rect">
            <a:avLst/>
          </a:prstGeom>
          <a:solidFill>
            <a:srgbClr val="FF0000"/>
          </a:solidFill>
        </p:spPr>
        <p:txBody>
          <a:bodyPr wrap="square" rtlCol="0">
            <a:spAutoFit/>
          </a:bodyPr>
          <a:lstStyle/>
          <a:p>
            <a:pPr algn="ctr"/>
            <a:r>
              <a:rPr kumimoji="1" lang="ja-JP" altLang="en-US" sz="1100" dirty="0">
                <a:solidFill>
                  <a:schemeClr val="bg2"/>
                </a:solidFill>
              </a:rPr>
              <a:t>①</a:t>
            </a:r>
          </a:p>
        </p:txBody>
      </p:sp>
      <p:sp>
        <p:nvSpPr>
          <p:cNvPr id="19" name="テキスト ボックス 18">
            <a:extLst>
              <a:ext uri="{FF2B5EF4-FFF2-40B4-BE49-F238E27FC236}">
                <a16:creationId xmlns:a16="http://schemas.microsoft.com/office/drawing/2014/main" id="{0EA82FDB-6D0C-3676-E59A-A2B4CD0059EB}"/>
              </a:ext>
            </a:extLst>
          </p:cNvPr>
          <p:cNvSpPr txBox="1"/>
          <p:nvPr/>
        </p:nvSpPr>
        <p:spPr>
          <a:xfrm>
            <a:off x="4343583" y="3426030"/>
            <a:ext cx="631019" cy="261610"/>
          </a:xfrm>
          <a:prstGeom prst="rect">
            <a:avLst/>
          </a:prstGeom>
          <a:solidFill>
            <a:schemeClr val="accent1">
              <a:lumMod val="20000"/>
              <a:lumOff val="80000"/>
            </a:schemeClr>
          </a:solidFill>
        </p:spPr>
        <p:txBody>
          <a:bodyPr wrap="square" rtlCol="0">
            <a:spAutoFit/>
          </a:bodyPr>
          <a:lstStyle/>
          <a:p>
            <a:pPr algn="ctr"/>
            <a:r>
              <a:rPr kumimoji="1" lang="ja-JP" altLang="en-US" sz="1100" dirty="0">
                <a:ln>
                  <a:solidFill>
                    <a:sysClr val="windowText" lastClr="000000"/>
                  </a:solidFill>
                </a:ln>
                <a:solidFill>
                  <a:schemeClr val="bg2"/>
                </a:solidFill>
              </a:rPr>
              <a:t>石狩市</a:t>
            </a:r>
          </a:p>
        </p:txBody>
      </p:sp>
      <p:sp>
        <p:nvSpPr>
          <p:cNvPr id="20" name="テキスト ボックス 19">
            <a:extLst>
              <a:ext uri="{FF2B5EF4-FFF2-40B4-BE49-F238E27FC236}">
                <a16:creationId xmlns:a16="http://schemas.microsoft.com/office/drawing/2014/main" id="{E1F20FA0-1E2E-C30A-BE09-AFCD0F9AD2EA}"/>
              </a:ext>
            </a:extLst>
          </p:cNvPr>
          <p:cNvSpPr txBox="1"/>
          <p:nvPr/>
        </p:nvSpPr>
        <p:spPr>
          <a:xfrm>
            <a:off x="4824288" y="5729193"/>
            <a:ext cx="631019" cy="261610"/>
          </a:xfrm>
          <a:prstGeom prst="rect">
            <a:avLst/>
          </a:prstGeom>
          <a:solidFill>
            <a:schemeClr val="accent1">
              <a:lumMod val="20000"/>
              <a:lumOff val="80000"/>
            </a:schemeClr>
          </a:solidFill>
        </p:spPr>
        <p:txBody>
          <a:bodyPr wrap="square" rtlCol="0">
            <a:spAutoFit/>
          </a:bodyPr>
          <a:lstStyle/>
          <a:p>
            <a:pPr algn="ctr"/>
            <a:r>
              <a:rPr kumimoji="1" lang="ja-JP" altLang="en-US" sz="1100" dirty="0">
                <a:ln>
                  <a:solidFill>
                    <a:sysClr val="windowText" lastClr="000000"/>
                  </a:solidFill>
                </a:ln>
                <a:solidFill>
                  <a:schemeClr val="bg2"/>
                </a:solidFill>
              </a:rPr>
              <a:t>札幌市</a:t>
            </a:r>
          </a:p>
        </p:txBody>
      </p:sp>
      <p:cxnSp>
        <p:nvCxnSpPr>
          <p:cNvPr id="22" name="直線矢印コネクタ 21">
            <a:extLst>
              <a:ext uri="{FF2B5EF4-FFF2-40B4-BE49-F238E27FC236}">
                <a16:creationId xmlns:a16="http://schemas.microsoft.com/office/drawing/2014/main" id="{1299DD94-E7E0-8FB9-13A1-61B6F2A55213}"/>
              </a:ext>
            </a:extLst>
          </p:cNvPr>
          <p:cNvCxnSpPr>
            <a:cxnSpLocks/>
          </p:cNvCxnSpPr>
          <p:nvPr/>
        </p:nvCxnSpPr>
        <p:spPr>
          <a:xfrm>
            <a:off x="4824288" y="3793620"/>
            <a:ext cx="216024" cy="1829592"/>
          </a:xfrm>
          <a:prstGeom prst="straightConnector1">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0FCF0DA7-0DEA-AB69-AF8C-E05B91524EE5}"/>
              </a:ext>
            </a:extLst>
          </p:cNvPr>
          <p:cNvSpPr/>
          <p:nvPr/>
        </p:nvSpPr>
        <p:spPr>
          <a:xfrm>
            <a:off x="5239786" y="4344199"/>
            <a:ext cx="2464822" cy="77844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dirty="0"/>
              <a:t>札幌駅から石狩市まで</a:t>
            </a:r>
            <a:endParaRPr kumimoji="1" lang="en-US" altLang="ja-JP" dirty="0"/>
          </a:p>
          <a:p>
            <a:pPr algn="ctr" fontAlgn="auto">
              <a:spcBef>
                <a:spcPts val="0"/>
              </a:spcBef>
              <a:spcAft>
                <a:spcPts val="0"/>
              </a:spcAft>
            </a:pPr>
            <a:r>
              <a:rPr kumimoji="1" lang="ja-JP" altLang="en-US" dirty="0"/>
              <a:t>車で約３０分</a:t>
            </a:r>
          </a:p>
        </p:txBody>
      </p:sp>
    </p:spTree>
    <p:extLst>
      <p:ext uri="{BB962C8B-B14F-4D97-AF65-F5344CB8AC3E}">
        <p14:creationId xmlns:p14="http://schemas.microsoft.com/office/powerpoint/2010/main" val="354033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１１　シェアハウスについて</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テキスト ボックス 16"/>
          <p:cNvSpPr txBox="1"/>
          <p:nvPr/>
        </p:nvSpPr>
        <p:spPr>
          <a:xfrm>
            <a:off x="395796" y="836712"/>
            <a:ext cx="9289032" cy="830997"/>
          </a:xfrm>
          <a:prstGeom prst="rect">
            <a:avLst/>
          </a:prstGeom>
          <a:noFill/>
        </p:spPr>
        <p:txBody>
          <a:bodyPr wrap="square" rtlCol="0">
            <a:spAutoFit/>
          </a:bodyPr>
          <a:lstStyle/>
          <a:p>
            <a:r>
              <a:rPr lang="ja-JP" altLang="en-US" sz="2400">
                <a:latin typeface="+mn-ea"/>
                <a:ea typeface="+mn-ea"/>
              </a:rPr>
              <a:t>　</a:t>
            </a:r>
            <a:endParaRPr lang="en-US" altLang="ja-JP" sz="2400" dirty="0">
              <a:latin typeface="+mn-ea"/>
              <a:ea typeface="+mn-ea"/>
            </a:endParaRPr>
          </a:p>
          <a:p>
            <a:endParaRPr lang="en-US" altLang="ja-JP" sz="2400" dirty="0">
              <a:latin typeface="+mn-ea"/>
              <a:ea typeface="+mn-ea"/>
            </a:endParaRPr>
          </a:p>
        </p:txBody>
      </p:sp>
      <p:sp>
        <p:nvSpPr>
          <p:cNvPr id="8" name="テキスト ボックス 7">
            <a:extLst>
              <a:ext uri="{FF2B5EF4-FFF2-40B4-BE49-F238E27FC236}">
                <a16:creationId xmlns:a16="http://schemas.microsoft.com/office/drawing/2014/main" id="{A2F13DEF-914D-EE4E-B592-B13C79BAD9C6}"/>
              </a:ext>
            </a:extLst>
          </p:cNvPr>
          <p:cNvSpPr txBox="1"/>
          <p:nvPr/>
        </p:nvSpPr>
        <p:spPr>
          <a:xfrm>
            <a:off x="264031" y="1417802"/>
            <a:ext cx="1338828" cy="369332"/>
          </a:xfrm>
          <a:prstGeom prst="rect">
            <a:avLst/>
          </a:prstGeom>
          <a:noFill/>
        </p:spPr>
        <p:txBody>
          <a:bodyPr wrap="none" rtlCol="0">
            <a:spAutoFit/>
          </a:bodyPr>
          <a:lstStyle/>
          <a:p>
            <a:r>
              <a:rPr lang="ja-JP" altLang="en-US" dirty="0"/>
              <a:t>＜縮小図＞</a:t>
            </a:r>
            <a:endParaRPr kumimoji="1" lang="ja-JP" altLang="en-US" dirty="0"/>
          </a:p>
        </p:txBody>
      </p:sp>
      <p:sp>
        <p:nvSpPr>
          <p:cNvPr id="13" name="テキスト ボックス 12">
            <a:extLst>
              <a:ext uri="{FF2B5EF4-FFF2-40B4-BE49-F238E27FC236}">
                <a16:creationId xmlns:a16="http://schemas.microsoft.com/office/drawing/2014/main" id="{DDCCA629-94E4-468A-96B3-76158760957C}"/>
              </a:ext>
            </a:extLst>
          </p:cNvPr>
          <p:cNvSpPr txBox="1"/>
          <p:nvPr/>
        </p:nvSpPr>
        <p:spPr>
          <a:xfrm>
            <a:off x="287784" y="959107"/>
            <a:ext cx="7704855" cy="400110"/>
          </a:xfrm>
          <a:prstGeom prst="rect">
            <a:avLst/>
          </a:prstGeom>
          <a:noFill/>
        </p:spPr>
        <p:txBody>
          <a:bodyPr wrap="square" rtlCol="0">
            <a:spAutoFit/>
          </a:bodyPr>
          <a:lstStyle/>
          <a:p>
            <a:r>
              <a:rPr lang="ja-JP" altLang="en-US" sz="2000" dirty="0">
                <a:solidFill>
                  <a:srgbClr val="0000CC"/>
                </a:solidFill>
              </a:rPr>
              <a:t>①ＧｕｅｓｔＨｏｕｓｅ　蝦夷地・石狩國　素泊り館 （石狩市八幡４丁目</a:t>
            </a:r>
            <a:r>
              <a:rPr lang="en-US" altLang="ja-JP" sz="2000" dirty="0">
                <a:solidFill>
                  <a:srgbClr val="0000CC"/>
                </a:solidFill>
              </a:rPr>
              <a:t>16</a:t>
            </a:r>
            <a:r>
              <a:rPr lang="ja-JP" altLang="en-US" sz="2000" dirty="0">
                <a:solidFill>
                  <a:srgbClr val="0000CC"/>
                </a:solidFill>
              </a:rPr>
              <a:t>）</a:t>
            </a:r>
            <a:endParaRPr lang="en-US" altLang="ja-JP" sz="2000" dirty="0">
              <a:solidFill>
                <a:srgbClr val="0000CC"/>
              </a:solidFill>
            </a:endParaRPr>
          </a:p>
        </p:txBody>
      </p:sp>
      <p:sp>
        <p:nvSpPr>
          <p:cNvPr id="14" name="星: 8 pt 13">
            <a:extLst>
              <a:ext uri="{FF2B5EF4-FFF2-40B4-BE49-F238E27FC236}">
                <a16:creationId xmlns:a16="http://schemas.microsoft.com/office/drawing/2014/main" id="{B61FA423-47CA-2811-C64E-EAA44893DB29}"/>
              </a:ext>
            </a:extLst>
          </p:cNvPr>
          <p:cNvSpPr/>
          <p:nvPr/>
        </p:nvSpPr>
        <p:spPr>
          <a:xfrm>
            <a:off x="8848461"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lang="ja-JP" altLang="en-US" sz="2000" dirty="0">
                <a:ln w="0"/>
                <a:solidFill>
                  <a:schemeClr val="tx1"/>
                </a:solidFill>
                <a:effectLst>
                  <a:outerShdw blurRad="38100" dist="19050" dir="2700000" algn="tl" rotWithShape="0">
                    <a:schemeClr val="dk1">
                      <a:alpha val="40000"/>
                    </a:schemeClr>
                  </a:outerShdw>
                </a:effectLst>
              </a:rPr>
              <a:t>１１</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pic>
        <p:nvPicPr>
          <p:cNvPr id="18" name="図 17">
            <a:extLst>
              <a:ext uri="{FF2B5EF4-FFF2-40B4-BE49-F238E27FC236}">
                <a16:creationId xmlns:a16="http://schemas.microsoft.com/office/drawing/2014/main" id="{EA9E4D2A-6A7B-F1EC-A4C2-3DFEB1F4E8C7}"/>
              </a:ext>
            </a:extLst>
          </p:cNvPr>
          <p:cNvPicPr>
            <a:picLocks noChangeAspect="1"/>
          </p:cNvPicPr>
          <p:nvPr/>
        </p:nvPicPr>
        <p:blipFill rotWithShape="1">
          <a:blip r:embed="rId2"/>
          <a:srcRect l="4975" t="14445" r="5020" b="6606"/>
          <a:stretch/>
        </p:blipFill>
        <p:spPr>
          <a:xfrm>
            <a:off x="190616" y="1747495"/>
            <a:ext cx="9494211" cy="4849857"/>
          </a:xfrm>
          <a:prstGeom prst="rect">
            <a:avLst/>
          </a:prstGeom>
        </p:spPr>
      </p:pic>
      <p:sp>
        <p:nvSpPr>
          <p:cNvPr id="15" name="テキスト ボックス 14">
            <a:extLst>
              <a:ext uri="{FF2B5EF4-FFF2-40B4-BE49-F238E27FC236}">
                <a16:creationId xmlns:a16="http://schemas.microsoft.com/office/drawing/2014/main" id="{BA724290-54B7-55E1-75CB-4C6121BE5DA5}"/>
              </a:ext>
            </a:extLst>
          </p:cNvPr>
          <p:cNvSpPr txBox="1"/>
          <p:nvPr/>
        </p:nvSpPr>
        <p:spPr>
          <a:xfrm>
            <a:off x="6624488" y="3987757"/>
            <a:ext cx="415498" cy="369332"/>
          </a:xfrm>
          <a:prstGeom prst="rect">
            <a:avLst/>
          </a:prstGeom>
          <a:solidFill>
            <a:srgbClr val="FF0000"/>
          </a:solidFill>
        </p:spPr>
        <p:txBody>
          <a:bodyPr wrap="none" rtlCol="0">
            <a:spAutoFit/>
          </a:bodyPr>
          <a:lstStyle/>
          <a:p>
            <a:r>
              <a:rPr kumimoji="1" lang="ja-JP" altLang="en-US" dirty="0">
                <a:solidFill>
                  <a:schemeClr val="bg2"/>
                </a:solidFill>
              </a:rPr>
              <a:t>①</a:t>
            </a:r>
          </a:p>
        </p:txBody>
      </p:sp>
      <p:sp>
        <p:nvSpPr>
          <p:cNvPr id="4" name="正方形/長方形 3">
            <a:extLst>
              <a:ext uri="{FF2B5EF4-FFF2-40B4-BE49-F238E27FC236}">
                <a16:creationId xmlns:a16="http://schemas.microsoft.com/office/drawing/2014/main" id="{78C93FB4-EF0E-4082-B2B1-37AA3A074DF7}"/>
              </a:ext>
            </a:extLst>
          </p:cNvPr>
          <p:cNvSpPr/>
          <p:nvPr/>
        </p:nvSpPr>
        <p:spPr>
          <a:xfrm>
            <a:off x="4361657" y="4357089"/>
            <a:ext cx="1152128" cy="466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1" name="テキスト ボックス 10">
            <a:extLst>
              <a:ext uri="{FF2B5EF4-FFF2-40B4-BE49-F238E27FC236}">
                <a16:creationId xmlns:a16="http://schemas.microsoft.com/office/drawing/2014/main" id="{181DCBAF-F48C-4987-BFF1-940C820305A0}"/>
              </a:ext>
            </a:extLst>
          </p:cNvPr>
          <p:cNvSpPr txBox="1"/>
          <p:nvPr/>
        </p:nvSpPr>
        <p:spPr>
          <a:xfrm>
            <a:off x="5017710" y="4947094"/>
            <a:ext cx="631904" cy="276999"/>
          </a:xfrm>
          <a:prstGeom prst="rect">
            <a:avLst/>
          </a:prstGeom>
          <a:solidFill>
            <a:srgbClr val="FFFF00"/>
          </a:solidFill>
          <a:ln>
            <a:solidFill>
              <a:srgbClr val="FF0000"/>
            </a:solidFill>
          </a:ln>
        </p:spPr>
        <p:txBody>
          <a:bodyPr wrap="none" rtlCol="0">
            <a:spAutoFit/>
          </a:bodyPr>
          <a:lstStyle/>
          <a:p>
            <a:r>
              <a:rPr lang="ja-JP" altLang="en-US" sz="1200" dirty="0"/>
              <a:t>バス停</a:t>
            </a:r>
            <a:endParaRPr kumimoji="1" lang="ja-JP" altLang="en-US" sz="1200" dirty="0"/>
          </a:p>
        </p:txBody>
      </p:sp>
      <p:sp>
        <p:nvSpPr>
          <p:cNvPr id="20" name="テキスト ボックス 19">
            <a:extLst>
              <a:ext uri="{FF2B5EF4-FFF2-40B4-BE49-F238E27FC236}">
                <a16:creationId xmlns:a16="http://schemas.microsoft.com/office/drawing/2014/main" id="{AD174602-E1AD-D2C0-A38F-0B1362AB9449}"/>
              </a:ext>
            </a:extLst>
          </p:cNvPr>
          <p:cNvSpPr txBox="1"/>
          <p:nvPr/>
        </p:nvSpPr>
        <p:spPr>
          <a:xfrm>
            <a:off x="3384128" y="4947093"/>
            <a:ext cx="631904" cy="276999"/>
          </a:xfrm>
          <a:prstGeom prst="rect">
            <a:avLst/>
          </a:prstGeom>
          <a:solidFill>
            <a:srgbClr val="FFFF00"/>
          </a:solidFill>
          <a:ln>
            <a:solidFill>
              <a:srgbClr val="FF0000"/>
            </a:solidFill>
          </a:ln>
        </p:spPr>
        <p:txBody>
          <a:bodyPr wrap="none" rtlCol="0">
            <a:spAutoFit/>
          </a:bodyPr>
          <a:lstStyle/>
          <a:p>
            <a:r>
              <a:rPr lang="ja-JP" altLang="en-US" sz="1200" dirty="0"/>
              <a:t>バス停</a:t>
            </a:r>
            <a:endParaRPr kumimoji="1" lang="ja-JP" altLang="en-US" sz="1200" dirty="0"/>
          </a:p>
        </p:txBody>
      </p:sp>
      <p:sp>
        <p:nvSpPr>
          <p:cNvPr id="22" name="テキスト ボックス 21">
            <a:extLst>
              <a:ext uri="{FF2B5EF4-FFF2-40B4-BE49-F238E27FC236}">
                <a16:creationId xmlns:a16="http://schemas.microsoft.com/office/drawing/2014/main" id="{B96A5752-51FC-9138-B15A-124625CFCB30}"/>
              </a:ext>
            </a:extLst>
          </p:cNvPr>
          <p:cNvSpPr txBox="1"/>
          <p:nvPr/>
        </p:nvSpPr>
        <p:spPr>
          <a:xfrm>
            <a:off x="7992640" y="2420888"/>
            <a:ext cx="432717" cy="369332"/>
          </a:xfrm>
          <a:prstGeom prst="rect">
            <a:avLst/>
          </a:prstGeom>
          <a:noFill/>
        </p:spPr>
        <p:txBody>
          <a:bodyPr wrap="square">
            <a:spAutoFit/>
          </a:bodyPr>
          <a:lstStyle/>
          <a:p>
            <a:r>
              <a:rPr lang="ja-JP" altLang="en-US" sz="1800" dirty="0">
                <a:solidFill>
                  <a:srgbClr val="FF0000"/>
                </a:solidFill>
                <a:latin typeface="+mn-ea"/>
                <a:ea typeface="+mn-ea"/>
              </a:rPr>
              <a:t>◆</a:t>
            </a:r>
            <a:endParaRPr lang="ja-JP" altLang="en-US" dirty="0">
              <a:solidFill>
                <a:srgbClr val="FF0000"/>
              </a:solidFill>
            </a:endParaRPr>
          </a:p>
        </p:txBody>
      </p:sp>
    </p:spTree>
    <p:extLst>
      <p:ext uri="{BB962C8B-B14F-4D97-AF65-F5344CB8AC3E}">
        <p14:creationId xmlns:p14="http://schemas.microsoft.com/office/powerpoint/2010/main" val="308400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１２　シェアハウスについて</a:t>
            </a:r>
          </a:p>
        </p:txBody>
      </p:sp>
      <p:sp>
        <p:nvSpPr>
          <p:cNvPr id="3" name="正方形/長方形 2"/>
          <p:cNvSpPr/>
          <p:nvPr/>
        </p:nvSpPr>
        <p:spPr>
          <a:xfrm>
            <a:off x="228372"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3" name="テキスト ボックス 12"/>
          <p:cNvSpPr txBox="1"/>
          <p:nvPr/>
        </p:nvSpPr>
        <p:spPr>
          <a:xfrm>
            <a:off x="446513" y="737681"/>
            <a:ext cx="7452681" cy="369332"/>
          </a:xfrm>
          <a:prstGeom prst="rect">
            <a:avLst/>
          </a:prstGeom>
          <a:noFill/>
        </p:spPr>
        <p:txBody>
          <a:bodyPr wrap="none" rtlCol="0">
            <a:spAutoFit/>
          </a:bodyPr>
          <a:lstStyle/>
          <a:p>
            <a:r>
              <a:rPr lang="ja-JP" altLang="en-US" dirty="0"/>
              <a:t>＜①ＧｕｅｓｔＨｏｕｓｅ 蝦夷地・石狩國 素泊り館の内覧</a:t>
            </a:r>
            <a:r>
              <a:rPr kumimoji="1" lang="ja-JP" altLang="en-US" dirty="0"/>
              <a:t>写真（共有スペース）＞</a:t>
            </a:r>
          </a:p>
        </p:txBody>
      </p:sp>
      <p:sp>
        <p:nvSpPr>
          <p:cNvPr id="18" name="星: 8 pt 17">
            <a:extLst>
              <a:ext uri="{FF2B5EF4-FFF2-40B4-BE49-F238E27FC236}">
                <a16:creationId xmlns:a16="http://schemas.microsoft.com/office/drawing/2014/main" id="{EB71236E-54FF-3334-9A6C-BCCB5BA9FB8E}"/>
              </a:ext>
            </a:extLst>
          </p:cNvPr>
          <p:cNvSpPr/>
          <p:nvPr/>
        </p:nvSpPr>
        <p:spPr>
          <a:xfrm>
            <a:off x="8912347" y="37055"/>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１２</a:t>
            </a:r>
          </a:p>
        </p:txBody>
      </p:sp>
      <p:pic>
        <p:nvPicPr>
          <p:cNvPr id="29" name="図 28">
            <a:extLst>
              <a:ext uri="{FF2B5EF4-FFF2-40B4-BE49-F238E27FC236}">
                <a16:creationId xmlns:a16="http://schemas.microsoft.com/office/drawing/2014/main" id="{6A0201BC-F719-5D74-3F73-C6604F26C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74388" y="4391364"/>
            <a:ext cx="2470667" cy="1707297"/>
          </a:xfrm>
          <a:prstGeom prst="rect">
            <a:avLst/>
          </a:prstGeom>
        </p:spPr>
      </p:pic>
      <p:pic>
        <p:nvPicPr>
          <p:cNvPr id="35" name="図 34">
            <a:extLst>
              <a:ext uri="{FF2B5EF4-FFF2-40B4-BE49-F238E27FC236}">
                <a16:creationId xmlns:a16="http://schemas.microsoft.com/office/drawing/2014/main" id="{5DB25DAD-C974-D577-E0FF-FDD2E883D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172909" y="4336722"/>
            <a:ext cx="2470667" cy="1788012"/>
          </a:xfrm>
          <a:prstGeom prst="rect">
            <a:avLst/>
          </a:prstGeom>
        </p:spPr>
      </p:pic>
      <p:pic>
        <p:nvPicPr>
          <p:cNvPr id="37" name="図 36">
            <a:extLst>
              <a:ext uri="{FF2B5EF4-FFF2-40B4-BE49-F238E27FC236}">
                <a16:creationId xmlns:a16="http://schemas.microsoft.com/office/drawing/2014/main" id="{ACEA89D2-1B07-7A15-434E-4E37416688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50" y="2998399"/>
            <a:ext cx="2561945" cy="1646467"/>
          </a:xfrm>
          <a:prstGeom prst="rect">
            <a:avLst/>
          </a:prstGeom>
        </p:spPr>
      </p:pic>
      <p:pic>
        <p:nvPicPr>
          <p:cNvPr id="39" name="図 38">
            <a:extLst>
              <a:ext uri="{FF2B5EF4-FFF2-40B4-BE49-F238E27FC236}">
                <a16:creationId xmlns:a16="http://schemas.microsoft.com/office/drawing/2014/main" id="{2A8AAE9B-6F34-FF2B-B0AA-70BB75068A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035" y="4833879"/>
            <a:ext cx="2561945" cy="1646467"/>
          </a:xfrm>
          <a:prstGeom prst="rect">
            <a:avLst/>
          </a:prstGeom>
        </p:spPr>
      </p:pic>
      <p:pic>
        <p:nvPicPr>
          <p:cNvPr id="41" name="図 40">
            <a:extLst>
              <a:ext uri="{FF2B5EF4-FFF2-40B4-BE49-F238E27FC236}">
                <a16:creationId xmlns:a16="http://schemas.microsoft.com/office/drawing/2014/main" id="{40793672-1E2D-A331-69AB-2C9836278C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074388" y="1504151"/>
            <a:ext cx="2470665" cy="1707297"/>
          </a:xfrm>
          <a:prstGeom prst="rect">
            <a:avLst/>
          </a:prstGeom>
        </p:spPr>
      </p:pic>
      <p:pic>
        <p:nvPicPr>
          <p:cNvPr id="43" name="図 42">
            <a:extLst>
              <a:ext uri="{FF2B5EF4-FFF2-40B4-BE49-F238E27FC236}">
                <a16:creationId xmlns:a16="http://schemas.microsoft.com/office/drawing/2014/main" id="{5DBFF522-ECE8-8C98-AEB8-E4FB687EB9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213264" y="1520111"/>
            <a:ext cx="2470669" cy="1707297"/>
          </a:xfrm>
          <a:prstGeom prst="rect">
            <a:avLst/>
          </a:prstGeom>
        </p:spPr>
      </p:pic>
      <p:pic>
        <p:nvPicPr>
          <p:cNvPr id="45" name="図 44">
            <a:extLst>
              <a:ext uri="{FF2B5EF4-FFF2-40B4-BE49-F238E27FC236}">
                <a16:creationId xmlns:a16="http://schemas.microsoft.com/office/drawing/2014/main" id="{FD1712D3-3FD3-BDB2-559B-C21590D25B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451" y="1138425"/>
            <a:ext cx="2561945" cy="1646467"/>
          </a:xfrm>
          <a:prstGeom prst="rect">
            <a:avLst/>
          </a:prstGeom>
        </p:spPr>
      </p:pic>
      <p:pic>
        <p:nvPicPr>
          <p:cNvPr id="53" name="図 52">
            <a:extLst>
              <a:ext uri="{FF2B5EF4-FFF2-40B4-BE49-F238E27FC236}">
                <a16:creationId xmlns:a16="http://schemas.microsoft.com/office/drawing/2014/main" id="{E3F5ED3D-3267-8A4C-7665-AAAF28A1F2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7261184" y="4351003"/>
            <a:ext cx="2470666" cy="1788014"/>
          </a:xfrm>
          <a:prstGeom prst="rect">
            <a:avLst/>
          </a:prstGeom>
        </p:spPr>
      </p:pic>
      <p:pic>
        <p:nvPicPr>
          <p:cNvPr id="75" name="図 74">
            <a:extLst>
              <a:ext uri="{FF2B5EF4-FFF2-40B4-BE49-F238E27FC236}">
                <a16:creationId xmlns:a16="http://schemas.microsoft.com/office/drawing/2014/main" id="{676DE767-C378-6158-7635-AA78EDB094F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7261188" y="1476456"/>
            <a:ext cx="2470664" cy="1788013"/>
          </a:xfrm>
          <a:prstGeom prst="rect">
            <a:avLst/>
          </a:prstGeom>
        </p:spPr>
      </p:pic>
      <p:sp>
        <p:nvSpPr>
          <p:cNvPr id="4" name="テキスト ボックス 3">
            <a:extLst>
              <a:ext uri="{FF2B5EF4-FFF2-40B4-BE49-F238E27FC236}">
                <a16:creationId xmlns:a16="http://schemas.microsoft.com/office/drawing/2014/main" id="{B3F8795A-98A9-95DE-1BD4-DD3E31A2611B}"/>
              </a:ext>
            </a:extLst>
          </p:cNvPr>
          <p:cNvSpPr txBox="1"/>
          <p:nvPr/>
        </p:nvSpPr>
        <p:spPr>
          <a:xfrm>
            <a:off x="634670" y="5927169"/>
            <a:ext cx="2821402" cy="646331"/>
          </a:xfrm>
          <a:prstGeom prst="rect">
            <a:avLst/>
          </a:prstGeom>
          <a:solidFill>
            <a:schemeClr val="bg1"/>
          </a:solidFill>
          <a:ln w="28575">
            <a:solidFill>
              <a:schemeClr val="tx1"/>
            </a:solidFill>
          </a:ln>
        </p:spPr>
        <p:txBody>
          <a:bodyPr wrap="square" rtlCol="0">
            <a:spAutoFit/>
          </a:bodyPr>
          <a:lstStyle/>
          <a:p>
            <a:r>
              <a:rPr lang="ja-JP" altLang="en-US" dirty="0"/>
              <a:t>○洗濯：３００円／１回</a:t>
            </a:r>
            <a:endParaRPr lang="en-US" altLang="ja-JP" dirty="0"/>
          </a:p>
          <a:p>
            <a:r>
              <a:rPr lang="ja-JP" altLang="en-US" dirty="0"/>
              <a:t>○乾燥：１００円／１回</a:t>
            </a:r>
            <a:r>
              <a:rPr lang="en-US" altLang="ja-JP" dirty="0"/>
              <a:t>10</a:t>
            </a:r>
            <a:r>
              <a:rPr lang="ja-JP" altLang="en-US" dirty="0"/>
              <a:t>分</a:t>
            </a:r>
            <a:endParaRPr lang="en-US" altLang="ja-JP" dirty="0"/>
          </a:p>
        </p:txBody>
      </p:sp>
    </p:spTree>
    <p:extLst>
      <p:ext uri="{BB962C8B-B14F-4D97-AF65-F5344CB8AC3E}">
        <p14:creationId xmlns:p14="http://schemas.microsoft.com/office/powerpoint/2010/main" val="409880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１３　シェアハウスについて</a:t>
            </a:r>
          </a:p>
        </p:txBody>
      </p:sp>
      <p:sp>
        <p:nvSpPr>
          <p:cNvPr id="3" name="正方形/長方形 2"/>
          <p:cNvSpPr/>
          <p:nvPr/>
        </p:nvSpPr>
        <p:spPr>
          <a:xfrm>
            <a:off x="156403"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3" name="テキスト ボックス 12"/>
          <p:cNvSpPr txBox="1"/>
          <p:nvPr/>
        </p:nvSpPr>
        <p:spPr>
          <a:xfrm>
            <a:off x="446513" y="737681"/>
            <a:ext cx="6109365" cy="369332"/>
          </a:xfrm>
          <a:prstGeom prst="rect">
            <a:avLst/>
          </a:prstGeom>
          <a:noFill/>
        </p:spPr>
        <p:txBody>
          <a:bodyPr wrap="none" rtlCol="0">
            <a:spAutoFit/>
          </a:bodyPr>
          <a:lstStyle/>
          <a:p>
            <a:r>
              <a:rPr lang="ja-JP" altLang="en-US" dirty="0"/>
              <a:t>＜②ＧｕｅｓｔＨｏｕｓｅ 蝦夷地・石狩國 素泊り館の内覧</a:t>
            </a:r>
            <a:r>
              <a:rPr kumimoji="1" lang="ja-JP" altLang="en-US" dirty="0"/>
              <a:t>写真＞</a:t>
            </a:r>
          </a:p>
        </p:txBody>
      </p:sp>
      <p:sp>
        <p:nvSpPr>
          <p:cNvPr id="18" name="星: 8 pt 17">
            <a:extLst>
              <a:ext uri="{FF2B5EF4-FFF2-40B4-BE49-F238E27FC236}">
                <a16:creationId xmlns:a16="http://schemas.microsoft.com/office/drawing/2014/main" id="{EB71236E-54FF-3334-9A6C-BCCB5BA9FB8E}"/>
              </a:ext>
            </a:extLst>
          </p:cNvPr>
          <p:cNvSpPr/>
          <p:nvPr/>
        </p:nvSpPr>
        <p:spPr>
          <a:xfrm>
            <a:off x="8912347" y="37055"/>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１３</a:t>
            </a:r>
            <a:endParaRPr kumimoji="1" lang="en-US" altLang="ja-JP" sz="2000" dirty="0">
              <a:ln w="0"/>
              <a:solidFill>
                <a:schemeClr val="tx1"/>
              </a:solidFill>
              <a:effectLst>
                <a:outerShdw blurRad="38100" dist="19050" dir="2700000" algn="tl" rotWithShape="0">
                  <a:schemeClr val="dk1">
                    <a:alpha val="40000"/>
                  </a:schemeClr>
                </a:outerShdw>
              </a:effectLst>
            </a:endParaRPr>
          </a:p>
        </p:txBody>
      </p:sp>
      <p:pic>
        <p:nvPicPr>
          <p:cNvPr id="61" name="図 60">
            <a:extLst>
              <a:ext uri="{FF2B5EF4-FFF2-40B4-BE49-F238E27FC236}">
                <a16:creationId xmlns:a16="http://schemas.microsoft.com/office/drawing/2014/main" id="{6B641EDC-AF83-49BB-1401-6BEED7F6D9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792" y="1471929"/>
            <a:ext cx="4439748" cy="2318920"/>
          </a:xfrm>
          <a:prstGeom prst="rect">
            <a:avLst/>
          </a:prstGeom>
        </p:spPr>
      </p:pic>
      <p:pic>
        <p:nvPicPr>
          <p:cNvPr id="67" name="図 66">
            <a:extLst>
              <a:ext uri="{FF2B5EF4-FFF2-40B4-BE49-F238E27FC236}">
                <a16:creationId xmlns:a16="http://schemas.microsoft.com/office/drawing/2014/main" id="{38B306AB-6B83-21CF-47DB-DB8396381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677" y="1471929"/>
            <a:ext cx="4317436" cy="2318920"/>
          </a:xfrm>
          <a:prstGeom prst="rect">
            <a:avLst/>
          </a:prstGeom>
        </p:spPr>
      </p:pic>
      <p:pic>
        <p:nvPicPr>
          <p:cNvPr id="6" name="図 5">
            <a:extLst>
              <a:ext uri="{FF2B5EF4-FFF2-40B4-BE49-F238E27FC236}">
                <a16:creationId xmlns:a16="http://schemas.microsoft.com/office/drawing/2014/main" id="{D8B13BEB-1683-C8FC-1E8F-C4BE10D4DE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7719" y="4157105"/>
            <a:ext cx="2318920" cy="2073520"/>
          </a:xfrm>
          <a:prstGeom prst="rect">
            <a:avLst/>
          </a:prstGeom>
        </p:spPr>
      </p:pic>
      <p:pic>
        <p:nvPicPr>
          <p:cNvPr id="8" name="図 7">
            <a:extLst>
              <a:ext uri="{FF2B5EF4-FFF2-40B4-BE49-F238E27FC236}">
                <a16:creationId xmlns:a16="http://schemas.microsoft.com/office/drawing/2014/main" id="{DB1CB89B-6A91-9B0F-7009-BCD42D3674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8403" y="4034405"/>
            <a:ext cx="4317436" cy="2318920"/>
          </a:xfrm>
          <a:prstGeom prst="rect">
            <a:avLst/>
          </a:prstGeom>
        </p:spPr>
      </p:pic>
      <p:sp>
        <p:nvSpPr>
          <p:cNvPr id="9" name="テキスト ボックス 8">
            <a:extLst>
              <a:ext uri="{FF2B5EF4-FFF2-40B4-BE49-F238E27FC236}">
                <a16:creationId xmlns:a16="http://schemas.microsoft.com/office/drawing/2014/main" id="{ACABDAB2-9224-929B-64B9-8CB89F7E7E7C}"/>
              </a:ext>
            </a:extLst>
          </p:cNvPr>
          <p:cNvSpPr txBox="1"/>
          <p:nvPr/>
        </p:nvSpPr>
        <p:spPr>
          <a:xfrm>
            <a:off x="446512" y="1107013"/>
            <a:ext cx="1265090" cy="369332"/>
          </a:xfrm>
          <a:prstGeom prst="rect">
            <a:avLst/>
          </a:prstGeom>
          <a:noFill/>
        </p:spPr>
        <p:txBody>
          <a:bodyPr wrap="none" rtlCol="0">
            <a:spAutoFit/>
          </a:bodyPr>
          <a:lstStyle/>
          <a:p>
            <a:r>
              <a:rPr kumimoji="1" lang="ja-JP" altLang="en-US" dirty="0"/>
              <a:t>○４人部屋</a:t>
            </a:r>
          </a:p>
        </p:txBody>
      </p:sp>
      <p:sp>
        <p:nvSpPr>
          <p:cNvPr id="10" name="テキスト ボックス 9">
            <a:extLst>
              <a:ext uri="{FF2B5EF4-FFF2-40B4-BE49-F238E27FC236}">
                <a16:creationId xmlns:a16="http://schemas.microsoft.com/office/drawing/2014/main" id="{5D9F6142-4B4F-B8FA-C7F3-CED38B631CF0}"/>
              </a:ext>
            </a:extLst>
          </p:cNvPr>
          <p:cNvSpPr txBox="1"/>
          <p:nvPr/>
        </p:nvSpPr>
        <p:spPr>
          <a:xfrm>
            <a:off x="5318965" y="1107013"/>
            <a:ext cx="1265090" cy="369332"/>
          </a:xfrm>
          <a:prstGeom prst="rect">
            <a:avLst/>
          </a:prstGeom>
          <a:noFill/>
        </p:spPr>
        <p:txBody>
          <a:bodyPr wrap="none" rtlCol="0">
            <a:spAutoFit/>
          </a:bodyPr>
          <a:lstStyle/>
          <a:p>
            <a:r>
              <a:rPr kumimoji="1" lang="ja-JP" altLang="en-US" dirty="0"/>
              <a:t>○２人部屋</a:t>
            </a:r>
          </a:p>
        </p:txBody>
      </p:sp>
      <p:sp>
        <p:nvSpPr>
          <p:cNvPr id="5" name="テキスト ボックス 4">
            <a:extLst>
              <a:ext uri="{FF2B5EF4-FFF2-40B4-BE49-F238E27FC236}">
                <a16:creationId xmlns:a16="http://schemas.microsoft.com/office/drawing/2014/main" id="{419BC037-055E-50A6-2F30-B9830CF19982}"/>
              </a:ext>
            </a:extLst>
          </p:cNvPr>
          <p:cNvSpPr txBox="1"/>
          <p:nvPr/>
        </p:nvSpPr>
        <p:spPr>
          <a:xfrm>
            <a:off x="7201806" y="4040457"/>
            <a:ext cx="2415106" cy="646331"/>
          </a:xfrm>
          <a:prstGeom prst="rect">
            <a:avLst/>
          </a:prstGeom>
          <a:solidFill>
            <a:schemeClr val="bg1"/>
          </a:solidFill>
          <a:ln w="28575">
            <a:solidFill>
              <a:schemeClr val="tx1"/>
            </a:solidFill>
          </a:ln>
        </p:spPr>
        <p:txBody>
          <a:bodyPr wrap="square" rtlCol="0">
            <a:spAutoFit/>
          </a:bodyPr>
          <a:lstStyle/>
          <a:p>
            <a:r>
              <a:rPr lang="ja-JP" altLang="en-US" dirty="0"/>
              <a:t>○オーナーさんの指示　　　　</a:t>
            </a:r>
            <a:endParaRPr lang="en-US" altLang="ja-JP" dirty="0"/>
          </a:p>
          <a:p>
            <a:r>
              <a:rPr lang="ja-JP" altLang="en-US"/>
              <a:t>　に</a:t>
            </a:r>
            <a:r>
              <a:rPr lang="ja-JP" altLang="en-US" dirty="0"/>
              <a:t>従って下さい。</a:t>
            </a:r>
            <a:endParaRPr lang="en-US" altLang="ja-JP" dirty="0"/>
          </a:p>
        </p:txBody>
      </p:sp>
    </p:spTree>
    <p:extLst>
      <p:ext uri="{BB962C8B-B14F-4D97-AF65-F5344CB8AC3E}">
        <p14:creationId xmlns:p14="http://schemas.microsoft.com/office/powerpoint/2010/main" val="167263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１４　シェアハウスについて</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テキスト ボックス 16"/>
          <p:cNvSpPr txBox="1"/>
          <p:nvPr/>
        </p:nvSpPr>
        <p:spPr>
          <a:xfrm>
            <a:off x="178916" y="783579"/>
            <a:ext cx="9289032" cy="461665"/>
          </a:xfrm>
          <a:prstGeom prst="rect">
            <a:avLst/>
          </a:prstGeom>
          <a:noFill/>
        </p:spPr>
        <p:txBody>
          <a:bodyPr wrap="square" rtlCol="0">
            <a:spAutoFit/>
          </a:bodyPr>
          <a:lstStyle/>
          <a:p>
            <a:r>
              <a:rPr lang="ja-JP" altLang="en-US" sz="2400" dirty="0">
                <a:latin typeface="+mn-ea"/>
                <a:ea typeface="+mn-ea"/>
              </a:rPr>
              <a:t>◆各シェアハウス設置済の主な家財道具等一覧</a:t>
            </a:r>
            <a:endParaRPr lang="en-US" altLang="ja-JP" sz="2400" dirty="0">
              <a:latin typeface="+mn-ea"/>
              <a:ea typeface="+mn-ea"/>
            </a:endParaRPr>
          </a:p>
        </p:txBody>
      </p:sp>
      <p:sp>
        <p:nvSpPr>
          <p:cNvPr id="5" name="テキスト ボックス 4">
            <a:extLst>
              <a:ext uri="{FF2B5EF4-FFF2-40B4-BE49-F238E27FC236}">
                <a16:creationId xmlns:a16="http://schemas.microsoft.com/office/drawing/2014/main" id="{EA5E182C-B1F9-4221-BE52-D3CE0BE6EE55}"/>
              </a:ext>
            </a:extLst>
          </p:cNvPr>
          <p:cNvSpPr txBox="1"/>
          <p:nvPr/>
        </p:nvSpPr>
        <p:spPr>
          <a:xfrm>
            <a:off x="590583" y="5552529"/>
            <a:ext cx="8930650" cy="1015663"/>
          </a:xfrm>
          <a:prstGeom prst="rect">
            <a:avLst/>
          </a:prstGeom>
          <a:noFill/>
        </p:spPr>
        <p:txBody>
          <a:bodyPr wrap="none" rtlCol="0">
            <a:spAutoFit/>
          </a:bodyPr>
          <a:lstStyle/>
          <a:p>
            <a:r>
              <a:rPr kumimoji="1" lang="en-US" altLang="ja-JP" sz="2000" dirty="0"/>
              <a:t>※</a:t>
            </a:r>
            <a:r>
              <a:rPr kumimoji="1" lang="ja-JP" altLang="en-US" sz="2000" dirty="0"/>
              <a:t>各シェアハウス内</a:t>
            </a:r>
            <a:r>
              <a:rPr kumimoji="1" lang="en-US" altLang="ja-JP" sz="2000" dirty="0"/>
              <a:t>Wi-Fi</a:t>
            </a:r>
            <a:r>
              <a:rPr lang="ja-JP" altLang="en-US" sz="2000" dirty="0"/>
              <a:t>完備（一部ポケット</a:t>
            </a:r>
            <a:r>
              <a:rPr lang="en-US" altLang="ja-JP" sz="2000" dirty="0"/>
              <a:t>Wi-Fi</a:t>
            </a:r>
            <a:r>
              <a:rPr lang="ja-JP" altLang="en-US" sz="2000" dirty="0"/>
              <a:t>）</a:t>
            </a:r>
            <a:endParaRPr lang="en-US" altLang="ja-JP" sz="2000" dirty="0"/>
          </a:p>
          <a:p>
            <a:r>
              <a:rPr kumimoji="1" lang="en-US" altLang="ja-JP" sz="2000" dirty="0">
                <a:solidFill>
                  <a:srgbClr val="FF0000"/>
                </a:solidFill>
              </a:rPr>
              <a:t>※</a:t>
            </a:r>
            <a:r>
              <a:rPr kumimoji="1" lang="ja-JP" altLang="en-US" sz="2000" dirty="0">
                <a:solidFill>
                  <a:srgbClr val="FF0000"/>
                </a:solidFill>
              </a:rPr>
              <a:t>シェアハウスはあくまでも参加者が生活できる最低限の設備と考えてください。</a:t>
            </a:r>
            <a:endParaRPr kumimoji="1" lang="en-US" altLang="ja-JP" sz="2000" dirty="0">
              <a:solidFill>
                <a:srgbClr val="FF0000"/>
              </a:solidFill>
            </a:endParaRPr>
          </a:p>
          <a:p>
            <a:r>
              <a:rPr lang="ja-JP" altLang="en-US" sz="2000" dirty="0">
                <a:solidFill>
                  <a:srgbClr val="FF0000"/>
                </a:solidFill>
              </a:rPr>
              <a:t>　 一般的なホテルではありませんので、ご自身で用意できる物は準備して下さい。</a:t>
            </a:r>
            <a:endParaRPr kumimoji="1" lang="ja-JP" altLang="en-US" sz="2000" dirty="0">
              <a:solidFill>
                <a:srgbClr val="FF0000"/>
              </a:solidFill>
            </a:endParaRPr>
          </a:p>
        </p:txBody>
      </p:sp>
      <p:sp>
        <p:nvSpPr>
          <p:cNvPr id="7" name="四角形: 角を丸くする 6">
            <a:extLst>
              <a:ext uri="{FF2B5EF4-FFF2-40B4-BE49-F238E27FC236}">
                <a16:creationId xmlns:a16="http://schemas.microsoft.com/office/drawing/2014/main" id="{AA78A474-E3FD-F678-B9D5-FD824255EFBD}"/>
              </a:ext>
            </a:extLst>
          </p:cNvPr>
          <p:cNvSpPr/>
          <p:nvPr/>
        </p:nvSpPr>
        <p:spPr>
          <a:xfrm>
            <a:off x="498217" y="1273051"/>
            <a:ext cx="6552729" cy="4311898"/>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・液晶テレビ</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・和式布団セット又はベッド</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・テーブル・椅子</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・扇風機</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・全自動洗濯機　</a:t>
            </a:r>
            <a:r>
              <a:rPr kumimoji="1" lang="en-US" altLang="ja-JP" sz="2400" dirty="0">
                <a:ln w="0"/>
                <a:solidFill>
                  <a:schemeClr val="tx1"/>
                </a:solidFill>
                <a:effectLst>
                  <a:outerShdw blurRad="38100" dist="19050" dir="2700000" algn="tl" rotWithShape="0">
                    <a:schemeClr val="dk1">
                      <a:alpha val="40000"/>
                    </a:schemeClr>
                  </a:outerShdw>
                </a:effectLst>
              </a:rPr>
              <a:t>※</a:t>
            </a:r>
            <a:r>
              <a:rPr kumimoji="1" lang="ja-JP" altLang="en-US" sz="2400" dirty="0">
                <a:ln w="0"/>
                <a:solidFill>
                  <a:schemeClr val="tx1"/>
                </a:solidFill>
                <a:effectLst>
                  <a:outerShdw blurRad="38100" dist="19050" dir="2700000" algn="tl" rotWithShape="0">
                    <a:schemeClr val="dk1">
                      <a:alpha val="40000"/>
                    </a:schemeClr>
                  </a:outerShdw>
                </a:effectLst>
              </a:rPr>
              <a:t>有料</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・冷蔵庫</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・電子レンジ</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・ガスコンロ</a:t>
            </a:r>
            <a:endParaRPr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・炊飯ジャー</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・自転車</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lang="ja-JP" altLang="en-US" sz="2400" dirty="0">
                <a:ln w="0"/>
                <a:solidFill>
                  <a:schemeClr val="tx1"/>
                </a:solidFill>
                <a:effectLst>
                  <a:outerShdw blurRad="38100" dist="19050" dir="2700000" algn="tl" rotWithShape="0">
                    <a:schemeClr val="dk1">
                      <a:alpha val="40000"/>
                    </a:schemeClr>
                  </a:outerShdw>
                </a:effectLst>
              </a:rPr>
              <a:t>・ドライヤー</a:t>
            </a:r>
            <a:endParaRPr kumimoji="1" lang="en-US" altLang="ja-JP" sz="2400" dirty="0">
              <a:ln w="0"/>
              <a:solidFill>
                <a:schemeClr val="tx1"/>
              </a:solidFill>
              <a:effectLst>
                <a:outerShdw blurRad="38100" dist="19050" dir="2700000" algn="tl" rotWithShape="0">
                  <a:schemeClr val="dk1">
                    <a:alpha val="40000"/>
                  </a:schemeClr>
                </a:outerShdw>
              </a:effectLst>
            </a:endParaRPr>
          </a:p>
        </p:txBody>
      </p:sp>
      <p:sp>
        <p:nvSpPr>
          <p:cNvPr id="9" name="星: 8 pt 8">
            <a:extLst>
              <a:ext uri="{FF2B5EF4-FFF2-40B4-BE49-F238E27FC236}">
                <a16:creationId xmlns:a16="http://schemas.microsoft.com/office/drawing/2014/main" id="{3017A782-79B2-050E-CFF7-4964101F3CCB}"/>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１４</a:t>
            </a:r>
          </a:p>
        </p:txBody>
      </p:sp>
    </p:spTree>
    <p:extLst>
      <p:ext uri="{BB962C8B-B14F-4D97-AF65-F5344CB8AC3E}">
        <p14:creationId xmlns:p14="http://schemas.microsoft.com/office/powerpoint/2010/main" val="309083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１５　シェアハウスについて</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dirty="0"/>
              <a:t>・</a:t>
            </a:r>
          </a:p>
        </p:txBody>
      </p:sp>
      <p:sp>
        <p:nvSpPr>
          <p:cNvPr id="17" name="テキスト ボックス 16"/>
          <p:cNvSpPr txBox="1"/>
          <p:nvPr/>
        </p:nvSpPr>
        <p:spPr>
          <a:xfrm>
            <a:off x="287785" y="802356"/>
            <a:ext cx="9289032" cy="461665"/>
          </a:xfrm>
          <a:prstGeom prst="rect">
            <a:avLst/>
          </a:prstGeom>
          <a:noFill/>
        </p:spPr>
        <p:txBody>
          <a:bodyPr wrap="square" rtlCol="0">
            <a:spAutoFit/>
          </a:bodyPr>
          <a:lstStyle/>
          <a:p>
            <a:r>
              <a:rPr lang="ja-JP" altLang="en-US" sz="2400" dirty="0">
                <a:latin typeface="+mn-ea"/>
                <a:ea typeface="+mn-ea"/>
              </a:rPr>
              <a:t>◆ご持参頂きたいもの一覧</a:t>
            </a:r>
            <a:r>
              <a:rPr lang="en-US" altLang="ja-JP" sz="2400" dirty="0">
                <a:latin typeface="+mn-ea"/>
                <a:ea typeface="+mn-ea"/>
              </a:rPr>
              <a:t>【</a:t>
            </a:r>
            <a:r>
              <a:rPr lang="ja-JP" altLang="en-US" sz="2400" dirty="0">
                <a:latin typeface="+mn-ea"/>
                <a:ea typeface="+mn-ea"/>
              </a:rPr>
              <a:t>例</a:t>
            </a:r>
            <a:r>
              <a:rPr lang="en-US" altLang="ja-JP" sz="2400" dirty="0">
                <a:latin typeface="+mn-ea"/>
                <a:ea typeface="+mn-ea"/>
              </a:rPr>
              <a:t>】</a:t>
            </a:r>
          </a:p>
        </p:txBody>
      </p:sp>
      <p:sp>
        <p:nvSpPr>
          <p:cNvPr id="7" name="テキスト ボックス 6">
            <a:extLst>
              <a:ext uri="{FF2B5EF4-FFF2-40B4-BE49-F238E27FC236}">
                <a16:creationId xmlns:a16="http://schemas.microsoft.com/office/drawing/2014/main" id="{AC078ECD-7D41-492B-BA53-0D880694B28C}"/>
              </a:ext>
            </a:extLst>
          </p:cNvPr>
          <p:cNvSpPr txBox="1"/>
          <p:nvPr/>
        </p:nvSpPr>
        <p:spPr>
          <a:xfrm>
            <a:off x="616235" y="5193869"/>
            <a:ext cx="7122463" cy="1015663"/>
          </a:xfrm>
          <a:prstGeom prst="rect">
            <a:avLst/>
          </a:prstGeom>
          <a:noFill/>
        </p:spPr>
        <p:txBody>
          <a:bodyPr wrap="none" rtlCol="0">
            <a:spAutoFit/>
          </a:bodyPr>
          <a:lstStyle/>
          <a:p>
            <a:r>
              <a:rPr kumimoji="1" lang="en-US" altLang="ja-JP" sz="2000" dirty="0"/>
              <a:t>※</a:t>
            </a:r>
            <a:r>
              <a:rPr lang="ja-JP" altLang="en-US" sz="2000" dirty="0"/>
              <a:t>上記以外にも、ご自身の判断で必要なものをご持参ください。</a:t>
            </a:r>
            <a:endParaRPr lang="en-US" altLang="ja-JP" sz="2000" dirty="0"/>
          </a:p>
          <a:p>
            <a:r>
              <a:rPr kumimoji="1" lang="ja-JP" altLang="en-US" sz="2000" dirty="0"/>
              <a:t>    作業する時は汚れても良い服装をオススメします。</a:t>
            </a:r>
            <a:endParaRPr kumimoji="1" lang="en-US" altLang="ja-JP" sz="2000" dirty="0"/>
          </a:p>
          <a:p>
            <a:r>
              <a:rPr kumimoji="1" lang="ja-JP" altLang="en-US" sz="2000" dirty="0"/>
              <a:t>　　受入農家によっては、ご持参頂く物が変わる場合があります。</a:t>
            </a:r>
          </a:p>
        </p:txBody>
      </p:sp>
      <p:sp>
        <p:nvSpPr>
          <p:cNvPr id="4" name="四角形: 角を丸くする 3">
            <a:extLst>
              <a:ext uri="{FF2B5EF4-FFF2-40B4-BE49-F238E27FC236}">
                <a16:creationId xmlns:a16="http://schemas.microsoft.com/office/drawing/2014/main" id="{58AC2714-C36F-CC04-F1A0-634155F9FE97}"/>
              </a:ext>
            </a:extLst>
          </p:cNvPr>
          <p:cNvSpPr/>
          <p:nvPr/>
        </p:nvSpPr>
        <p:spPr>
          <a:xfrm>
            <a:off x="503808" y="1372930"/>
            <a:ext cx="6696744" cy="3798422"/>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・生理用品</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・バスタオル・汗ふきタオル</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・作業着（ジャージや</a:t>
            </a:r>
            <a:r>
              <a:rPr kumimoji="1" lang="en-US" altLang="ja-JP" sz="2400" dirty="0">
                <a:ln w="0"/>
                <a:solidFill>
                  <a:schemeClr val="tx1"/>
                </a:solidFill>
                <a:effectLst>
                  <a:outerShdw blurRad="38100" dist="19050" dir="2700000" algn="tl" rotWithShape="0">
                    <a:schemeClr val="dk1">
                      <a:alpha val="40000"/>
                    </a:schemeClr>
                  </a:outerShdw>
                </a:effectLst>
              </a:rPr>
              <a:t>T</a:t>
            </a:r>
            <a:r>
              <a:rPr kumimoji="1" lang="ja-JP" altLang="en-US" sz="2400" dirty="0">
                <a:ln w="0"/>
                <a:solidFill>
                  <a:schemeClr val="tx1"/>
                </a:solidFill>
                <a:effectLst>
                  <a:outerShdw blurRad="38100" dist="19050" dir="2700000" algn="tl" rotWithShape="0">
                    <a:schemeClr val="dk1">
                      <a:alpha val="40000"/>
                    </a:schemeClr>
                  </a:outerShdw>
                </a:effectLst>
              </a:rPr>
              <a:t>シャツ、手袋、帽子ほか）</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・雨カッパ（雨の日でも作業あります。）</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・作業靴・長靴</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・マスク、常備薬</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・印鑑（認め印で構いません）</a:t>
            </a:r>
            <a:endParaRPr kumimoji="1" lang="en-US" altLang="ja-JP" sz="2400"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kumimoji="1" lang="ja-JP" altLang="en-US" sz="2400" dirty="0">
                <a:ln w="0"/>
                <a:solidFill>
                  <a:schemeClr val="tx1"/>
                </a:solidFill>
                <a:effectLst>
                  <a:outerShdw blurRad="38100" dist="19050" dir="2700000" algn="tl" rotWithShape="0">
                    <a:schemeClr val="dk1">
                      <a:alpha val="40000"/>
                    </a:schemeClr>
                  </a:outerShdw>
                </a:effectLst>
              </a:rPr>
              <a:t>・住所が確認できる身分証明書（運転免許等）</a:t>
            </a:r>
            <a:endParaRPr kumimoji="1" lang="en-US" altLang="ja-JP" dirty="0">
              <a:ln w="0"/>
              <a:solidFill>
                <a:schemeClr val="tx1"/>
              </a:solidFill>
              <a:effectLst>
                <a:outerShdw blurRad="38100" dist="19050" dir="2700000" algn="tl" rotWithShape="0">
                  <a:schemeClr val="dk1">
                    <a:alpha val="40000"/>
                  </a:schemeClr>
                </a:outerShdw>
              </a:effectLst>
            </a:endParaRPr>
          </a:p>
          <a:p>
            <a:pPr fontAlgn="auto">
              <a:spcBef>
                <a:spcPts val="0"/>
              </a:spcBef>
              <a:spcAft>
                <a:spcPts val="0"/>
              </a:spcAft>
            </a:pPr>
            <a:r>
              <a:rPr lang="ja-JP" altLang="en-US" sz="2400" dirty="0">
                <a:ln w="0"/>
                <a:solidFill>
                  <a:schemeClr val="tx1"/>
                </a:solidFill>
                <a:effectLst>
                  <a:outerShdw blurRad="38100" dist="19050" dir="2700000" algn="tl" rotWithShape="0">
                    <a:schemeClr val="dk1">
                      <a:alpha val="40000"/>
                    </a:schemeClr>
                  </a:outerShdw>
                </a:effectLst>
              </a:rPr>
              <a:t>・保険証</a:t>
            </a:r>
            <a:endParaRPr kumimoji="1" lang="ja-JP" altLang="en-US" sz="2400" dirty="0">
              <a:ln w="0"/>
              <a:solidFill>
                <a:schemeClr val="tx1"/>
              </a:solidFill>
              <a:effectLst>
                <a:outerShdw blurRad="38100" dist="19050" dir="2700000" algn="tl" rotWithShape="0">
                  <a:schemeClr val="dk1">
                    <a:alpha val="40000"/>
                  </a:schemeClr>
                </a:outerShdw>
              </a:effectLst>
            </a:endParaRPr>
          </a:p>
        </p:txBody>
      </p:sp>
      <p:sp>
        <p:nvSpPr>
          <p:cNvPr id="9" name="星: 8 pt 8">
            <a:extLst>
              <a:ext uri="{FF2B5EF4-FFF2-40B4-BE49-F238E27FC236}">
                <a16:creationId xmlns:a16="http://schemas.microsoft.com/office/drawing/2014/main" id="{69426D12-5792-D7D6-128C-D727033848AD}"/>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１５</a:t>
            </a:r>
          </a:p>
        </p:txBody>
      </p:sp>
    </p:spTree>
    <p:extLst>
      <p:ext uri="{BB962C8B-B14F-4D97-AF65-F5344CB8AC3E}">
        <p14:creationId xmlns:p14="http://schemas.microsoft.com/office/powerpoint/2010/main" val="152634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１６　体調不良時の連絡</a:t>
            </a:r>
          </a:p>
        </p:txBody>
      </p:sp>
      <p:sp>
        <p:nvSpPr>
          <p:cNvPr id="3" name="正方形/長方形 2"/>
          <p:cNvSpPr/>
          <p:nvPr/>
        </p:nvSpPr>
        <p:spPr>
          <a:xfrm>
            <a:off x="90553"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4" name="星: 8 pt 13">
            <a:extLst>
              <a:ext uri="{FF2B5EF4-FFF2-40B4-BE49-F238E27FC236}">
                <a16:creationId xmlns:a16="http://schemas.microsoft.com/office/drawing/2014/main" id="{B61FA423-47CA-2811-C64E-EAA44893DB29}"/>
              </a:ext>
            </a:extLst>
          </p:cNvPr>
          <p:cNvSpPr/>
          <p:nvPr/>
        </p:nvSpPr>
        <p:spPr>
          <a:xfrm>
            <a:off x="8848461"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１６　</a:t>
            </a:r>
          </a:p>
        </p:txBody>
      </p:sp>
      <p:sp>
        <p:nvSpPr>
          <p:cNvPr id="10" name="テキスト ボックス 9">
            <a:extLst>
              <a:ext uri="{FF2B5EF4-FFF2-40B4-BE49-F238E27FC236}">
                <a16:creationId xmlns:a16="http://schemas.microsoft.com/office/drawing/2014/main" id="{F02B2B60-21AD-6F24-74AE-7C72B529D5EF}"/>
              </a:ext>
            </a:extLst>
          </p:cNvPr>
          <p:cNvSpPr txBox="1"/>
          <p:nvPr/>
        </p:nvSpPr>
        <p:spPr>
          <a:xfrm>
            <a:off x="265439" y="889020"/>
            <a:ext cx="9383385" cy="5262979"/>
          </a:xfrm>
          <a:prstGeom prst="rect">
            <a:avLst/>
          </a:prstGeom>
          <a:solidFill>
            <a:srgbClr val="FFFFCC"/>
          </a:solidFill>
        </p:spPr>
        <p:txBody>
          <a:bodyPr wrap="square" rtlCol="0">
            <a:spAutoFit/>
          </a:bodyPr>
          <a:lstStyle/>
          <a:p>
            <a:r>
              <a:rPr lang="ja-JP" altLang="en-US" sz="2400" dirty="0">
                <a:latin typeface="+mn-ea"/>
                <a:ea typeface="+mn-ea"/>
              </a:rPr>
              <a:t>体調不良及び何らかの怪我等があった場合には担当まで</a:t>
            </a:r>
            <a:endParaRPr lang="en-US" altLang="ja-JP" sz="2400" dirty="0">
              <a:latin typeface="+mn-ea"/>
              <a:ea typeface="+mn-ea"/>
            </a:endParaRPr>
          </a:p>
          <a:p>
            <a:r>
              <a:rPr lang="ja-JP" altLang="en-US" sz="2400" dirty="0">
                <a:latin typeface="+mn-ea"/>
                <a:ea typeface="+mn-ea"/>
              </a:rPr>
              <a:t>　</a:t>
            </a:r>
            <a:r>
              <a:rPr lang="ja-JP" altLang="en-US" sz="2400" b="1" dirty="0">
                <a:solidFill>
                  <a:srgbClr val="FF0000"/>
                </a:solidFill>
                <a:latin typeface="+mn-ea"/>
                <a:ea typeface="+mn-ea"/>
              </a:rPr>
              <a:t>当日</a:t>
            </a:r>
            <a:r>
              <a:rPr lang="en-US" altLang="ja-JP" sz="2400" b="1" dirty="0">
                <a:solidFill>
                  <a:srgbClr val="FF0000"/>
                </a:solidFill>
                <a:latin typeface="+mn-ea"/>
                <a:ea typeface="+mn-ea"/>
              </a:rPr>
              <a:t>16</a:t>
            </a:r>
            <a:r>
              <a:rPr lang="ja-JP" altLang="en-US" sz="2400" b="1" dirty="0">
                <a:solidFill>
                  <a:srgbClr val="FF0000"/>
                </a:solidFill>
                <a:latin typeface="+mn-ea"/>
                <a:ea typeface="+mn-ea"/>
              </a:rPr>
              <a:t>：</a:t>
            </a:r>
            <a:r>
              <a:rPr lang="en-US" altLang="ja-JP" sz="2400" b="1" dirty="0">
                <a:solidFill>
                  <a:srgbClr val="FF0000"/>
                </a:solidFill>
                <a:latin typeface="+mn-ea"/>
                <a:ea typeface="+mn-ea"/>
              </a:rPr>
              <a:t>00</a:t>
            </a:r>
            <a:r>
              <a:rPr lang="ja-JP" altLang="en-US" sz="2400" b="1" dirty="0">
                <a:solidFill>
                  <a:srgbClr val="FF0000"/>
                </a:solidFill>
                <a:latin typeface="+mn-ea"/>
                <a:ea typeface="+mn-ea"/>
              </a:rPr>
              <a:t>まで</a:t>
            </a:r>
            <a:r>
              <a:rPr lang="ja-JP" altLang="en-US" sz="2400" dirty="0">
                <a:latin typeface="+mn-ea"/>
                <a:ea typeface="+mn-ea"/>
              </a:rPr>
              <a:t>にご連絡ください。</a:t>
            </a:r>
            <a:endParaRPr lang="en-US" altLang="ja-JP" sz="2400" dirty="0">
              <a:latin typeface="+mn-ea"/>
              <a:ea typeface="+mn-ea"/>
            </a:endParaRPr>
          </a:p>
          <a:p>
            <a:endParaRPr lang="en-US" altLang="ja-JP" sz="2400" dirty="0">
              <a:latin typeface="+mn-ea"/>
              <a:ea typeface="+mn-ea"/>
            </a:endParaRPr>
          </a:p>
          <a:p>
            <a:endParaRPr lang="en-US" altLang="ja-JP" sz="2400" dirty="0">
              <a:latin typeface="+mn-ea"/>
              <a:ea typeface="+mn-ea"/>
            </a:endParaRPr>
          </a:p>
          <a:p>
            <a:r>
              <a:rPr lang="ja-JP" altLang="en-US" sz="2400" dirty="0">
                <a:latin typeface="+mn-ea"/>
                <a:ea typeface="+mn-ea"/>
              </a:rPr>
              <a:t>時間外の場合は救急病院を確認の上、各自ご対応願います。</a:t>
            </a:r>
            <a:endParaRPr lang="en-US" altLang="ja-JP" sz="2400" dirty="0">
              <a:latin typeface="+mn-ea"/>
              <a:ea typeface="+mn-ea"/>
            </a:endParaRPr>
          </a:p>
          <a:p>
            <a:endParaRPr lang="en-US" altLang="ja-JP" sz="2400" dirty="0">
              <a:latin typeface="+mn-ea"/>
              <a:ea typeface="+mn-ea"/>
            </a:endParaRPr>
          </a:p>
          <a:p>
            <a:r>
              <a:rPr lang="ja-JP" altLang="en-US" sz="2400" dirty="0">
                <a:latin typeface="+mn-ea"/>
                <a:ea typeface="+mn-ea"/>
              </a:rPr>
              <a:t>例　石狩幸惺会病院</a:t>
            </a:r>
            <a:endParaRPr lang="en-US" altLang="ja-JP" sz="2400" dirty="0">
              <a:latin typeface="+mn-ea"/>
              <a:ea typeface="+mn-ea"/>
            </a:endParaRPr>
          </a:p>
          <a:p>
            <a:r>
              <a:rPr lang="ja-JP" altLang="en-US" sz="2400" dirty="0">
                <a:hlinkClick r:id="rId2"/>
              </a:rPr>
              <a:t>医療法人財団　石狩幸惺会病院（いしかりこうせいかいびょういん）</a:t>
            </a:r>
            <a:endParaRPr lang="en-US" altLang="ja-JP" sz="2400" dirty="0"/>
          </a:p>
          <a:p>
            <a:endParaRPr lang="en-US" altLang="ja-JP" sz="2400" dirty="0">
              <a:latin typeface="+mn-ea"/>
              <a:ea typeface="+mn-ea"/>
            </a:endParaRPr>
          </a:p>
          <a:p>
            <a:r>
              <a:rPr lang="ja-JP" altLang="en-US" sz="2400" dirty="0">
                <a:latin typeface="+mn-ea"/>
                <a:ea typeface="+mn-ea"/>
              </a:rPr>
              <a:t>電話番号　（</a:t>
            </a:r>
            <a:r>
              <a:rPr lang="en-US" altLang="ja-JP" sz="2400" dirty="0">
                <a:latin typeface="+mn-ea"/>
                <a:ea typeface="+mn-ea"/>
              </a:rPr>
              <a:t>0133</a:t>
            </a:r>
            <a:r>
              <a:rPr lang="ja-JP" altLang="en-US" sz="2400" dirty="0">
                <a:latin typeface="+mn-ea"/>
                <a:ea typeface="+mn-ea"/>
              </a:rPr>
              <a:t>）</a:t>
            </a:r>
            <a:r>
              <a:rPr lang="en-US" altLang="ja-JP" sz="2400" dirty="0">
                <a:latin typeface="+mn-ea"/>
                <a:ea typeface="+mn-ea"/>
              </a:rPr>
              <a:t>-71-2855</a:t>
            </a:r>
          </a:p>
          <a:p>
            <a:endParaRPr lang="en-US" altLang="ja-JP" sz="2400" dirty="0">
              <a:latin typeface="+mn-ea"/>
              <a:ea typeface="+mn-ea"/>
            </a:endParaRPr>
          </a:p>
          <a:p>
            <a:r>
              <a:rPr lang="en-US" altLang="ja-JP" sz="2400" dirty="0">
                <a:latin typeface="+mn-ea"/>
                <a:ea typeface="+mn-ea"/>
              </a:rPr>
              <a:t>※</a:t>
            </a:r>
            <a:r>
              <a:rPr lang="ja-JP" altLang="en-US" sz="2400" b="1" i="0" dirty="0">
                <a:solidFill>
                  <a:srgbClr val="FF0000"/>
                </a:solidFill>
                <a:effectLst/>
                <a:latin typeface="ヒラギノ角ゴ Pro W3"/>
              </a:rPr>
              <a:t>内科救急外来を受診される方は必ず電話で</a:t>
            </a:r>
            <a:endParaRPr lang="en-US" altLang="ja-JP" sz="2400" b="1" i="0" dirty="0">
              <a:solidFill>
                <a:srgbClr val="FF0000"/>
              </a:solidFill>
              <a:effectLst/>
              <a:latin typeface="ヒラギノ角ゴ Pro W3"/>
            </a:endParaRPr>
          </a:p>
          <a:p>
            <a:r>
              <a:rPr lang="ja-JP" altLang="en-US" sz="2400" b="1" dirty="0">
                <a:solidFill>
                  <a:srgbClr val="FF0000"/>
                </a:solidFill>
                <a:latin typeface="ヒラギノ角ゴ Pro W3"/>
              </a:rPr>
              <a:t>　</a:t>
            </a:r>
            <a:r>
              <a:rPr lang="ja-JP" altLang="en-US" sz="2400" b="1" i="0" dirty="0">
                <a:solidFill>
                  <a:srgbClr val="FF0000"/>
                </a:solidFill>
                <a:effectLst/>
                <a:latin typeface="ヒラギノ角ゴ Pro W3"/>
              </a:rPr>
              <a:t>相談のうえ来院するようにしてください。</a:t>
            </a:r>
          </a:p>
          <a:p>
            <a:endParaRPr lang="en-US" altLang="ja-JP" sz="2400" dirty="0">
              <a:latin typeface="+mn-ea"/>
              <a:ea typeface="+mn-ea"/>
            </a:endParaRPr>
          </a:p>
        </p:txBody>
      </p:sp>
    </p:spTree>
    <p:extLst>
      <p:ext uri="{BB962C8B-B14F-4D97-AF65-F5344CB8AC3E}">
        <p14:creationId xmlns:p14="http://schemas.microsoft.com/office/powerpoint/2010/main" val="136476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11CED-FE32-8140-D09A-72466F4888D1}"/>
            </a:ext>
          </a:extLst>
        </p:cNvPr>
        <p:cNvGrpSpPr/>
        <p:nvPr/>
      </p:nvGrpSpPr>
      <p:grpSpPr>
        <a:xfrm>
          <a:off x="0" y="0"/>
          <a:ext cx="0" cy="0"/>
          <a:chOff x="0" y="0"/>
          <a:chExt cx="0" cy="0"/>
        </a:xfrm>
      </p:grpSpPr>
      <p:sp>
        <p:nvSpPr>
          <p:cNvPr id="2" name="AutoShape 3">
            <a:extLst>
              <a:ext uri="{FF2B5EF4-FFF2-40B4-BE49-F238E27FC236}">
                <a16:creationId xmlns:a16="http://schemas.microsoft.com/office/drawing/2014/main" id="{64A7651A-1356-128F-F950-4A2C111A14FD}"/>
              </a:ext>
            </a:extLst>
          </p:cNvPr>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１７　石狩市当番病院の例</a:t>
            </a:r>
          </a:p>
        </p:txBody>
      </p:sp>
      <p:sp>
        <p:nvSpPr>
          <p:cNvPr id="3" name="正方形/長方形 2">
            <a:extLst>
              <a:ext uri="{FF2B5EF4-FFF2-40B4-BE49-F238E27FC236}">
                <a16:creationId xmlns:a16="http://schemas.microsoft.com/office/drawing/2014/main" id="{DD7759C2-7F4E-C7D4-4791-AF32584063ED}"/>
              </a:ext>
            </a:extLst>
          </p:cNvPr>
          <p:cNvSpPr/>
          <p:nvPr/>
        </p:nvSpPr>
        <p:spPr>
          <a:xfrm>
            <a:off x="90553"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4" name="星: 8 pt 13">
            <a:extLst>
              <a:ext uri="{FF2B5EF4-FFF2-40B4-BE49-F238E27FC236}">
                <a16:creationId xmlns:a16="http://schemas.microsoft.com/office/drawing/2014/main" id="{8F08C38A-2623-8FBE-C40E-B9432B35ABA8}"/>
              </a:ext>
            </a:extLst>
          </p:cNvPr>
          <p:cNvSpPr/>
          <p:nvPr/>
        </p:nvSpPr>
        <p:spPr>
          <a:xfrm>
            <a:off x="8848461"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１７　</a:t>
            </a:r>
          </a:p>
        </p:txBody>
      </p:sp>
      <p:sp>
        <p:nvSpPr>
          <p:cNvPr id="4" name="コンテンツ プレースホルダー 2">
            <a:extLst>
              <a:ext uri="{FF2B5EF4-FFF2-40B4-BE49-F238E27FC236}">
                <a16:creationId xmlns:a16="http://schemas.microsoft.com/office/drawing/2014/main" id="{04FE3E29-A6A8-E123-D62F-C7273C270349}"/>
              </a:ext>
            </a:extLst>
          </p:cNvPr>
          <p:cNvSpPr txBox="1">
            <a:spLocks/>
          </p:cNvSpPr>
          <p:nvPr/>
        </p:nvSpPr>
        <p:spPr>
          <a:xfrm>
            <a:off x="467241" y="974116"/>
            <a:ext cx="9074150" cy="5040143"/>
          </a:xfrm>
          <a:prstGeom prst="rect">
            <a:avLst/>
          </a:prstGeom>
        </p:spPr>
        <p:txBody>
          <a:bodyPr/>
          <a:lst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287" indent="-228572" algn="l" defTabSz="91428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31" indent="-228572" algn="l" defTabSz="91428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74" indent="-228572" algn="l" defTabSz="91428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17" indent="-228572" algn="l" defTabSz="91428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3600" dirty="0">
                <a:solidFill>
                  <a:srgbClr val="00B050"/>
                </a:solidFill>
                <a:latin typeface="+mn-ea"/>
              </a:rPr>
              <a:t>はまなす医院</a:t>
            </a:r>
            <a:endParaRPr lang="en-US" altLang="ja-JP" sz="3600" dirty="0">
              <a:solidFill>
                <a:srgbClr val="00B050"/>
              </a:solidFill>
              <a:latin typeface="+mn-ea"/>
            </a:endParaRPr>
          </a:p>
          <a:p>
            <a:pPr marL="0" indent="0">
              <a:buFont typeface="Arial" charset="0"/>
              <a:buNone/>
            </a:pPr>
            <a:r>
              <a:rPr lang="ja-JP" altLang="en-US" sz="1984" dirty="0">
                <a:latin typeface="+mn-ea"/>
              </a:rPr>
              <a:t>　　</a:t>
            </a:r>
            <a:r>
              <a:rPr lang="en-US" altLang="ja-JP" sz="2800" dirty="0">
                <a:latin typeface="+mn-ea"/>
              </a:rPr>
              <a:t>TEL</a:t>
            </a:r>
            <a:r>
              <a:rPr lang="ja-JP" altLang="en-US" sz="2800" dirty="0">
                <a:latin typeface="+mn-ea"/>
              </a:rPr>
              <a:t>：</a:t>
            </a:r>
            <a:r>
              <a:rPr lang="ja-JP" altLang="en-US" sz="2800" dirty="0">
                <a:solidFill>
                  <a:srgbClr val="FF0000"/>
                </a:solidFill>
                <a:latin typeface="+mn-ea"/>
                <a:sym typeface="Wingdings" panose="05000000000000000000" pitchFamily="2" charset="2"/>
              </a:rPr>
              <a:t>（</a:t>
            </a:r>
            <a:r>
              <a:rPr lang="en-US" altLang="ja-JP" sz="2800" dirty="0">
                <a:solidFill>
                  <a:srgbClr val="FF0000"/>
                </a:solidFill>
                <a:latin typeface="+mn-ea"/>
                <a:sym typeface="Wingdings" panose="05000000000000000000" pitchFamily="2" charset="2"/>
              </a:rPr>
              <a:t>0133</a:t>
            </a:r>
            <a:r>
              <a:rPr lang="ja-JP" altLang="en-US" sz="2800" dirty="0">
                <a:solidFill>
                  <a:srgbClr val="FF0000"/>
                </a:solidFill>
                <a:latin typeface="+mn-ea"/>
              </a:rPr>
              <a:t>）</a:t>
            </a:r>
            <a:r>
              <a:rPr lang="en-US" altLang="ja-JP" sz="2800" dirty="0">
                <a:solidFill>
                  <a:srgbClr val="FF0000"/>
                </a:solidFill>
                <a:latin typeface="+mn-ea"/>
              </a:rPr>
              <a:t>64-6622</a:t>
            </a:r>
          </a:p>
          <a:p>
            <a:pPr marL="0" indent="0">
              <a:buFont typeface="Arial" charset="0"/>
              <a:buNone/>
            </a:pPr>
            <a:r>
              <a:rPr lang="ja-JP" altLang="en-US" sz="2800" dirty="0">
                <a:latin typeface="+mn-ea"/>
              </a:rPr>
              <a:t>　　</a:t>
            </a:r>
            <a:r>
              <a:rPr lang="zh-CN" altLang="en-US" sz="2800" dirty="0">
                <a:solidFill>
                  <a:srgbClr val="000000"/>
                </a:solidFill>
                <a:latin typeface="ＭＳ Ｐゴシック" panose="020B0600070205080204" pitchFamily="50" charset="-128"/>
                <a:ea typeface="ＭＳ Ｐゴシック" panose="020B0600070205080204" pitchFamily="50" charset="-128"/>
              </a:rPr>
              <a:t>〒</a:t>
            </a:r>
            <a:r>
              <a:rPr lang="en-US" altLang="zh-CN" sz="2800" dirty="0">
                <a:solidFill>
                  <a:srgbClr val="000000"/>
                </a:solidFill>
                <a:latin typeface="ＭＳ Ｐゴシック" panose="020B0600070205080204" pitchFamily="50" charset="-128"/>
                <a:ea typeface="ＭＳ Ｐゴシック" panose="020B0600070205080204" pitchFamily="50" charset="-128"/>
              </a:rPr>
              <a:t>061-3284 </a:t>
            </a:r>
            <a:r>
              <a:rPr lang="zh-CN" altLang="en-US" sz="2800" dirty="0">
                <a:solidFill>
                  <a:srgbClr val="000000"/>
                </a:solidFill>
                <a:latin typeface="ＭＳ Ｐゴシック" panose="020B0600070205080204" pitchFamily="50" charset="-128"/>
                <a:ea typeface="ＭＳ Ｐゴシック" panose="020B0600070205080204" pitchFamily="50" charset="-128"/>
              </a:rPr>
              <a:t>石狩市花畔４条</a:t>
            </a:r>
            <a:r>
              <a:rPr lang="en-US" altLang="zh-CN" sz="2800" dirty="0">
                <a:solidFill>
                  <a:srgbClr val="000000"/>
                </a:solidFill>
                <a:latin typeface="ＭＳ Ｐゴシック" panose="020B0600070205080204" pitchFamily="50" charset="-128"/>
                <a:ea typeface="ＭＳ Ｐゴシック" panose="020B0600070205080204" pitchFamily="50" charset="-128"/>
              </a:rPr>
              <a:t>1</a:t>
            </a:r>
            <a:r>
              <a:rPr lang="zh-CN" altLang="en-US" sz="2800" dirty="0">
                <a:solidFill>
                  <a:srgbClr val="000000"/>
                </a:solidFill>
                <a:latin typeface="ＭＳ Ｐゴシック" panose="020B0600070205080204" pitchFamily="50" charset="-128"/>
                <a:ea typeface="ＭＳ Ｐゴシック" panose="020B0600070205080204" pitchFamily="50" charset="-128"/>
              </a:rPr>
              <a:t>丁目</a:t>
            </a:r>
            <a:r>
              <a:rPr lang="en-US" altLang="zh-CN" sz="2800" dirty="0">
                <a:solidFill>
                  <a:srgbClr val="000000"/>
                </a:solidFill>
                <a:latin typeface="ＭＳ Ｐゴシック" panose="020B0600070205080204" pitchFamily="50" charset="-128"/>
                <a:ea typeface="ＭＳ Ｐゴシック" panose="020B0600070205080204" pitchFamily="50" charset="-128"/>
              </a:rPr>
              <a:t>141</a:t>
            </a:r>
            <a:r>
              <a:rPr lang="zh-CN" altLang="en-US" sz="2800" dirty="0">
                <a:solidFill>
                  <a:srgbClr val="000000"/>
                </a:solidFill>
                <a:latin typeface="ＭＳ Ｐゴシック" panose="020B0600070205080204" pitchFamily="50" charset="-128"/>
                <a:ea typeface="ＭＳ Ｐゴシック" panose="020B0600070205080204" pitchFamily="50" charset="-128"/>
              </a:rPr>
              <a:t>番地</a:t>
            </a:r>
            <a:r>
              <a:rPr lang="en-US" altLang="zh-CN" sz="2800" dirty="0">
                <a:solidFill>
                  <a:srgbClr val="000000"/>
                </a:solidFill>
                <a:latin typeface="ＭＳ Ｐゴシック" panose="020B0600070205080204" pitchFamily="50" charset="-128"/>
                <a:ea typeface="ＭＳ Ｐゴシック" panose="020B0600070205080204" pitchFamily="50" charset="-128"/>
              </a:rPr>
              <a:t>1</a:t>
            </a:r>
            <a:endParaRPr lang="en-US" altLang="ja-JP" sz="2800" dirty="0">
              <a:latin typeface="ＭＳ Ｐゴシック" panose="020B0600070205080204" pitchFamily="50" charset="-128"/>
              <a:ea typeface="ＭＳ Ｐゴシック" panose="020B0600070205080204" pitchFamily="50" charset="-128"/>
            </a:endParaRPr>
          </a:p>
          <a:p>
            <a:r>
              <a:rPr lang="ja-JP" altLang="en-US" sz="3600" dirty="0">
                <a:solidFill>
                  <a:schemeClr val="accent6"/>
                </a:solidFill>
                <a:latin typeface="+mn-ea"/>
              </a:rPr>
              <a:t>石狩幸惺会病院</a:t>
            </a:r>
            <a:endParaRPr lang="en-US" altLang="ja-JP" sz="3600" dirty="0">
              <a:solidFill>
                <a:schemeClr val="accent6"/>
              </a:solidFill>
              <a:latin typeface="+mn-ea"/>
            </a:endParaRPr>
          </a:p>
          <a:p>
            <a:pPr marL="0" indent="0">
              <a:buFont typeface="Arial" charset="0"/>
              <a:buNone/>
            </a:pPr>
            <a:r>
              <a:rPr lang="ja-JP" altLang="en-US" sz="2315" dirty="0">
                <a:solidFill>
                  <a:schemeClr val="accent6"/>
                </a:solidFill>
                <a:latin typeface="+mn-ea"/>
              </a:rPr>
              <a:t>　　</a:t>
            </a:r>
            <a:r>
              <a:rPr lang="en-US" altLang="ja-JP" sz="2800" dirty="0">
                <a:latin typeface="+mn-ea"/>
              </a:rPr>
              <a:t>TEL</a:t>
            </a:r>
            <a:r>
              <a:rPr lang="ja-JP" altLang="en-US" sz="2800" dirty="0">
                <a:latin typeface="+mn-ea"/>
              </a:rPr>
              <a:t>：</a:t>
            </a:r>
            <a:r>
              <a:rPr lang="ja-JP" altLang="en-US" sz="2800" dirty="0">
                <a:solidFill>
                  <a:srgbClr val="FF0000"/>
                </a:solidFill>
                <a:latin typeface="ＭＳ Ｐゴシック" panose="020B0600070205080204" pitchFamily="50" charset="-128"/>
                <a:ea typeface="ＭＳ Ｐゴシック" panose="020B0600070205080204" pitchFamily="50" charset="-128"/>
                <a:sym typeface="Wingdings" panose="05000000000000000000" pitchFamily="2" charset="2"/>
              </a:rPr>
              <a:t>（</a:t>
            </a:r>
            <a:r>
              <a:rPr lang="en-US" altLang="ja-JP" sz="2800" dirty="0">
                <a:solidFill>
                  <a:srgbClr val="FF0000"/>
                </a:solidFill>
                <a:latin typeface="ＭＳ Ｐゴシック" panose="020B0600070205080204" pitchFamily="50" charset="-128"/>
              </a:rPr>
              <a:t>0133</a:t>
            </a:r>
            <a:r>
              <a:rPr lang="ja-JP" altLang="en-US" sz="2800" dirty="0">
                <a:solidFill>
                  <a:srgbClr val="FF0000"/>
                </a:solidFill>
                <a:latin typeface="ＭＳ Ｐゴシック" panose="020B0600070205080204" pitchFamily="50" charset="-128"/>
                <a:ea typeface="ＭＳ Ｐゴシック" panose="020B0600070205080204" pitchFamily="50" charset="-128"/>
              </a:rPr>
              <a:t>）</a:t>
            </a:r>
            <a:r>
              <a:rPr lang="en-US" altLang="ja-JP" sz="2800" dirty="0">
                <a:solidFill>
                  <a:srgbClr val="FF0000"/>
                </a:solidFill>
                <a:latin typeface="ＭＳ Ｐゴシック" panose="020B0600070205080204" pitchFamily="50" charset="-128"/>
                <a:ea typeface="ＭＳ Ｐゴシック" panose="020B0600070205080204" pitchFamily="50" charset="-128"/>
              </a:rPr>
              <a:t>71-2855</a:t>
            </a:r>
          </a:p>
          <a:p>
            <a:pPr marL="0" indent="0">
              <a:buFont typeface="Arial" charset="0"/>
              <a:buNone/>
            </a:pPr>
            <a:r>
              <a:rPr lang="ja-JP" altLang="en-US" sz="2800" dirty="0">
                <a:latin typeface="ＭＳ Ｐゴシック" panose="020B0600070205080204" pitchFamily="50" charset="-128"/>
                <a:ea typeface="ＭＳ Ｐゴシック" panose="020B0600070205080204" pitchFamily="50" charset="-128"/>
              </a:rPr>
              <a:t>　　</a:t>
            </a:r>
            <a:r>
              <a:rPr lang="zh-CN" altLang="en-US" sz="2800" b="1" dirty="0">
                <a:solidFill>
                  <a:srgbClr val="1F1F1F"/>
                </a:solidFill>
                <a:latin typeface="Arial" panose="020B0604020202020204" pitchFamily="34" charset="0"/>
              </a:rPr>
              <a:t> </a:t>
            </a:r>
            <a:r>
              <a:rPr lang="zh-CN" altLang="en-US" sz="2800" dirty="0">
                <a:solidFill>
                  <a:srgbClr val="1F1F1F"/>
                </a:solidFill>
                <a:latin typeface="ＭＳ Ｐゴシック" panose="020B0600070205080204" pitchFamily="50" charset="-128"/>
                <a:ea typeface="ＭＳ Ｐゴシック" panose="020B0600070205080204" pitchFamily="50" charset="-128"/>
              </a:rPr>
              <a:t>〒</a:t>
            </a:r>
            <a:r>
              <a:rPr lang="en-US" altLang="zh-CN" sz="2800" dirty="0">
                <a:solidFill>
                  <a:srgbClr val="1F1F1F"/>
                </a:solidFill>
                <a:latin typeface="ＭＳ Ｐゴシック" panose="020B0600070205080204" pitchFamily="50" charset="-128"/>
                <a:ea typeface="ＭＳ Ｐゴシック" panose="020B0600070205080204" pitchFamily="50" charset="-128"/>
              </a:rPr>
              <a:t>061-3217 </a:t>
            </a:r>
            <a:r>
              <a:rPr lang="zh-CN" altLang="en-US" sz="2800" dirty="0">
                <a:solidFill>
                  <a:srgbClr val="1F1F1F"/>
                </a:solidFill>
                <a:latin typeface="ＭＳ Ｐゴシック" panose="020B0600070205080204" pitchFamily="50" charset="-128"/>
                <a:ea typeface="ＭＳ Ｐゴシック" panose="020B0600070205080204" pitchFamily="50" charset="-128"/>
              </a:rPr>
              <a:t>北海道石狩市花川北７条２丁目２２</a:t>
            </a:r>
            <a:endParaRPr lang="en-US" altLang="ja-JP" sz="2800" dirty="0">
              <a:latin typeface="ＭＳ Ｐゴシック" panose="020B0600070205080204" pitchFamily="50" charset="-128"/>
              <a:ea typeface="ＭＳ Ｐゴシック" panose="020B0600070205080204" pitchFamily="50" charset="-128"/>
            </a:endParaRPr>
          </a:p>
          <a:p>
            <a:r>
              <a:rPr lang="ja-JP" altLang="en-US" sz="3600" dirty="0">
                <a:solidFill>
                  <a:srgbClr val="0070C0"/>
                </a:solidFill>
                <a:latin typeface="+mn-ea"/>
              </a:rPr>
              <a:t>みき内科クリニック</a:t>
            </a:r>
            <a:endParaRPr lang="en-US" altLang="ja-JP" sz="3600" dirty="0">
              <a:solidFill>
                <a:srgbClr val="0070C0"/>
              </a:solidFill>
              <a:latin typeface="+mn-ea"/>
            </a:endParaRPr>
          </a:p>
          <a:p>
            <a:pPr marL="0" indent="0">
              <a:buFont typeface="Arial" charset="0"/>
              <a:buNone/>
            </a:pPr>
            <a:r>
              <a:rPr lang="ja-JP" altLang="en-US" sz="2315" dirty="0">
                <a:solidFill>
                  <a:srgbClr val="0070C0"/>
                </a:solidFill>
                <a:latin typeface="+mn-ea"/>
              </a:rPr>
              <a:t>　　</a:t>
            </a:r>
            <a:r>
              <a:rPr lang="en-US" altLang="ja-JP" sz="2800" dirty="0">
                <a:latin typeface="+mn-ea"/>
              </a:rPr>
              <a:t>TEL:</a:t>
            </a:r>
            <a:r>
              <a:rPr lang="ja-JP" altLang="en-US" sz="2800" dirty="0">
                <a:solidFill>
                  <a:srgbClr val="3B404C"/>
                </a:solidFill>
                <a:latin typeface="MS UI Gothic" panose="020B0600070205080204" pitchFamily="50" charset="-128"/>
                <a:ea typeface="MS UI Gothic"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a:t>
            </a:r>
            <a:r>
              <a:rPr lang="en-US" altLang="ja-JP" sz="2800" dirty="0">
                <a:solidFill>
                  <a:srgbClr val="FF0000"/>
                </a:solidFill>
                <a:latin typeface="ＭＳ Ｐゴシック" panose="020B0600070205080204" pitchFamily="50" charset="-128"/>
              </a:rPr>
              <a:t>0133</a:t>
            </a:r>
            <a:r>
              <a:rPr lang="ja-JP" altLang="en-US" sz="2800" dirty="0">
                <a:solidFill>
                  <a:srgbClr val="FF0000"/>
                </a:solidFill>
                <a:latin typeface="ＭＳ Ｐゴシック" panose="020B0600070205080204" pitchFamily="50" charset="-128"/>
                <a:ea typeface="ＭＳ Ｐゴシック" panose="020B0600070205080204" pitchFamily="50" charset="-128"/>
              </a:rPr>
              <a:t>）</a:t>
            </a:r>
            <a:r>
              <a:rPr lang="en-US" altLang="ja-JP" sz="2800" dirty="0">
                <a:solidFill>
                  <a:srgbClr val="FF0000"/>
                </a:solidFill>
                <a:latin typeface="ＭＳ Ｐゴシック" panose="020B0600070205080204" pitchFamily="50" charset="-128"/>
                <a:ea typeface="ＭＳ Ｐゴシック" panose="020B0600070205080204" pitchFamily="50" charset="-128"/>
              </a:rPr>
              <a:t>75-2525</a:t>
            </a:r>
          </a:p>
          <a:p>
            <a:pPr marL="0" indent="0">
              <a:buFont typeface="Arial" charset="0"/>
              <a:buNone/>
            </a:pPr>
            <a:r>
              <a:rPr lang="ja-JP" altLang="en-US" sz="2800" dirty="0">
                <a:latin typeface="ＭＳ Ｐゴシック" panose="020B0600070205080204" pitchFamily="50" charset="-128"/>
                <a:ea typeface="ＭＳ Ｐゴシック" panose="020B0600070205080204" pitchFamily="50" charset="-128"/>
              </a:rPr>
              <a:t>　　 </a:t>
            </a:r>
            <a:r>
              <a:rPr lang="zh-CN" altLang="en-US" sz="2800" dirty="0">
                <a:latin typeface="ＭＳ Ｐゴシック" panose="020B0600070205080204" pitchFamily="50" charset="-128"/>
                <a:ea typeface="ＭＳ Ｐゴシック" panose="020B0600070205080204" pitchFamily="50" charset="-128"/>
              </a:rPr>
              <a:t>〒</a:t>
            </a:r>
            <a:r>
              <a:rPr lang="en-US" altLang="zh-CN" sz="2800" dirty="0">
                <a:latin typeface="ＭＳ Ｐゴシック" panose="020B0600070205080204" pitchFamily="50" charset="-128"/>
                <a:ea typeface="ＭＳ Ｐゴシック" panose="020B0600070205080204" pitchFamily="50" charset="-128"/>
              </a:rPr>
              <a:t>061-3207</a:t>
            </a:r>
            <a:r>
              <a:rPr lang="ja-JP" altLang="en-US" sz="2800" dirty="0">
                <a:latin typeface="ＭＳ Ｐゴシック" panose="020B0600070205080204" pitchFamily="50" charset="-128"/>
                <a:ea typeface="ＭＳ Ｐゴシック" panose="020B0600070205080204" pitchFamily="50" charset="-128"/>
              </a:rPr>
              <a:t> </a:t>
            </a:r>
            <a:r>
              <a:rPr lang="zh-CN" altLang="en-US" sz="2800" dirty="0">
                <a:latin typeface="ＭＳ Ｐゴシック" panose="020B0600070205080204" pitchFamily="50" charset="-128"/>
                <a:ea typeface="ＭＳ Ｐゴシック" panose="020B0600070205080204" pitchFamily="50" charset="-128"/>
              </a:rPr>
              <a:t>石狩市花川南７条３丁目４２</a:t>
            </a:r>
          </a:p>
          <a:p>
            <a:pPr marL="0" indent="0">
              <a:buFont typeface="Arial" charset="0"/>
              <a:buNone/>
            </a:pPr>
            <a:endParaRPr lang="en-US" altLang="ja-JP" sz="2800" dirty="0">
              <a:latin typeface="ＭＳ Ｐゴシック" panose="020B0600070205080204" pitchFamily="50" charset="-128"/>
              <a:ea typeface="ＭＳ Ｐゴシック" panose="020B0600070205080204" pitchFamily="50" charset="-128"/>
            </a:endParaRPr>
          </a:p>
          <a:p>
            <a:pPr>
              <a:lnSpc>
                <a:spcPts val="1161"/>
              </a:lnSpc>
              <a:buFont typeface="Arial" charset="0"/>
              <a:buNone/>
            </a:pPr>
            <a:r>
              <a:rPr lang="ja-JP" altLang="en-US" sz="1984" dirty="0">
                <a:latin typeface="ＭＳ Ｐゴシック" panose="020B0600070205080204" pitchFamily="50" charset="-128"/>
                <a:ea typeface="ＭＳ Ｐゴシック" panose="020B0600070205080204" pitchFamily="50" charset="-128"/>
              </a:rPr>
              <a:t>　　</a:t>
            </a:r>
            <a:endParaRPr lang="en-US" altLang="ja-JP" sz="1984" b="1" dirty="0">
              <a:latin typeface="ＭＳ Ｐゴシック" panose="020B0600070205080204" pitchFamily="50" charset="-128"/>
              <a:ea typeface="ＭＳ Ｐゴシック" panose="020B0600070205080204" pitchFamily="50" charset="-128"/>
            </a:endParaRPr>
          </a:p>
          <a:p>
            <a:pPr marL="0" indent="0">
              <a:buFont typeface="Arial" charset="0"/>
              <a:buNone/>
            </a:pPr>
            <a:endParaRPr lang="ja-JP" altLang="en-US" sz="2315" dirty="0">
              <a:solidFill>
                <a:srgbClr val="0070C0"/>
              </a:solidFill>
              <a:latin typeface="+mn-ea"/>
            </a:endParaRPr>
          </a:p>
        </p:txBody>
      </p:sp>
    </p:spTree>
    <p:extLst>
      <p:ext uri="{BB962C8B-B14F-4D97-AF65-F5344CB8AC3E}">
        <p14:creationId xmlns:p14="http://schemas.microsoft.com/office/powerpoint/2010/main" val="258819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１８　コワーキングスペースについて  </a:t>
            </a:r>
            <a:r>
              <a:rPr lang="en-US" altLang="ja-JP" sz="2400" b="1" dirty="0">
                <a:solidFill>
                  <a:srgbClr val="000000"/>
                </a:solidFill>
                <a:latin typeface="Arial"/>
                <a:ea typeface="ＭＳ Ｐゴシック"/>
              </a:rPr>
              <a:t>※</a:t>
            </a:r>
            <a:r>
              <a:rPr lang="ja-JP" altLang="en-US" sz="2400" b="1" dirty="0">
                <a:solidFill>
                  <a:srgbClr val="000000"/>
                </a:solidFill>
                <a:latin typeface="Arial"/>
                <a:ea typeface="ＭＳ Ｐゴシック"/>
              </a:rPr>
              <a:t>スマートタイプ参加者のみ</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テキスト ボックス 16"/>
          <p:cNvSpPr txBox="1"/>
          <p:nvPr/>
        </p:nvSpPr>
        <p:spPr>
          <a:xfrm>
            <a:off x="188794" y="705920"/>
            <a:ext cx="9460029" cy="4524315"/>
          </a:xfrm>
          <a:prstGeom prst="rect">
            <a:avLst/>
          </a:prstGeom>
          <a:noFill/>
        </p:spPr>
        <p:txBody>
          <a:bodyPr wrap="square" rtlCol="0">
            <a:spAutoFit/>
          </a:bodyPr>
          <a:lstStyle/>
          <a:p>
            <a:r>
              <a:rPr lang="ja-JP" altLang="en-US" sz="2400" dirty="0">
                <a:solidFill>
                  <a:srgbClr val="FF0000"/>
                </a:solidFill>
                <a:latin typeface="+mn-ea"/>
                <a:ea typeface="+mn-ea"/>
              </a:rPr>
              <a:t>◆ </a:t>
            </a:r>
            <a:r>
              <a:rPr lang="ja-JP" altLang="en-US" sz="2400" dirty="0">
                <a:latin typeface="+mn-ea"/>
                <a:ea typeface="+mn-ea"/>
              </a:rPr>
              <a:t>素泊り館　</a:t>
            </a:r>
            <a:r>
              <a:rPr lang="en-US" altLang="ja-JP" sz="2400" dirty="0">
                <a:latin typeface="+mn-ea"/>
                <a:ea typeface="+mn-ea"/>
              </a:rPr>
              <a:t>or</a:t>
            </a:r>
            <a:r>
              <a:rPr lang="ja-JP" altLang="en-US" sz="2400" dirty="0">
                <a:latin typeface="+mn-ea"/>
                <a:ea typeface="+mn-ea"/>
              </a:rPr>
              <a:t>　</a:t>
            </a:r>
            <a:r>
              <a:rPr lang="en-US" altLang="ja-JP" sz="2400" dirty="0">
                <a:latin typeface="+mn-ea"/>
                <a:ea typeface="+mn-ea"/>
              </a:rPr>
              <a:t>Café Starting grid</a:t>
            </a:r>
          </a:p>
          <a:p>
            <a:r>
              <a:rPr lang="ja-JP" altLang="en-US" sz="2400" dirty="0">
                <a:latin typeface="+mn-ea"/>
                <a:ea typeface="+mn-ea"/>
              </a:rPr>
              <a:t>　 ・利用可能期間：運営者との協議によるため、使用可能日の調整有り</a:t>
            </a:r>
            <a:endParaRPr lang="en-US" altLang="ja-JP" sz="2400" dirty="0">
              <a:latin typeface="+mn-ea"/>
              <a:ea typeface="+mn-ea"/>
            </a:endParaRPr>
          </a:p>
          <a:p>
            <a:r>
              <a:rPr lang="ja-JP" altLang="en-US" sz="2400" dirty="0">
                <a:latin typeface="+mn-ea"/>
                <a:ea typeface="+mn-ea"/>
              </a:rPr>
              <a:t>　　　</a:t>
            </a:r>
            <a:endParaRPr lang="en-US" altLang="ja-JP" sz="2400" dirty="0">
              <a:latin typeface="+mn-ea"/>
              <a:ea typeface="+mn-ea"/>
            </a:endParaRPr>
          </a:p>
          <a:p>
            <a:r>
              <a:rPr lang="ja-JP" altLang="en-US" sz="2400" dirty="0">
                <a:latin typeface="+mn-ea"/>
                <a:ea typeface="+mn-ea"/>
              </a:rPr>
              <a:t>○留意事項</a:t>
            </a:r>
            <a:endParaRPr lang="en-US" altLang="ja-JP" sz="2400" dirty="0">
              <a:latin typeface="+mn-ea"/>
              <a:ea typeface="+mn-ea"/>
            </a:endParaRPr>
          </a:p>
          <a:p>
            <a:r>
              <a:rPr lang="ja-JP" altLang="en-US" sz="2400" dirty="0">
                <a:latin typeface="+mn-ea"/>
                <a:ea typeface="+mn-ea"/>
              </a:rPr>
              <a:t>　　利用可能期間以外は、一般の方が施設を利用されますので、</a:t>
            </a:r>
            <a:endParaRPr lang="en-US" altLang="ja-JP" sz="2400" dirty="0">
              <a:latin typeface="+mn-ea"/>
              <a:ea typeface="+mn-ea"/>
            </a:endParaRPr>
          </a:p>
          <a:p>
            <a:r>
              <a:rPr lang="ja-JP" altLang="en-US" sz="2400" dirty="0">
                <a:latin typeface="+mn-ea"/>
                <a:ea typeface="+mn-ea"/>
              </a:rPr>
              <a:t>　  利用可能時間外に施設内に私物等を置いておくことはできません。</a:t>
            </a:r>
            <a:endParaRPr lang="en-US" altLang="ja-JP" sz="2400" dirty="0">
              <a:latin typeface="+mn-ea"/>
              <a:ea typeface="+mn-ea"/>
            </a:endParaRPr>
          </a:p>
          <a:p>
            <a:r>
              <a:rPr lang="ja-JP" altLang="en-US" sz="2400" dirty="0">
                <a:latin typeface="+mn-ea"/>
                <a:ea typeface="+mn-ea"/>
              </a:rPr>
              <a:t>　　こちらの物件も賃借物件になりますので、</a:t>
            </a:r>
            <a:r>
              <a:rPr lang="ja-JP" altLang="en-US" sz="2400" dirty="0">
                <a:latin typeface="+mn-ea"/>
              </a:rPr>
              <a:t>施設を傷付けたり、破損</a:t>
            </a:r>
            <a:endParaRPr lang="en-US" altLang="ja-JP" sz="2400" dirty="0">
              <a:latin typeface="+mn-ea"/>
            </a:endParaRPr>
          </a:p>
          <a:p>
            <a:r>
              <a:rPr lang="ja-JP" altLang="en-US" sz="2400" dirty="0">
                <a:latin typeface="+mn-ea"/>
              </a:rPr>
              <a:t>　　したりしないよう、注意を払ってご利用ください。</a:t>
            </a:r>
            <a:endParaRPr lang="en-US" altLang="ja-JP" sz="2400" dirty="0">
              <a:latin typeface="+mn-ea"/>
            </a:endParaRPr>
          </a:p>
          <a:p>
            <a:endParaRPr lang="en-US" altLang="ja-JP" sz="2400" dirty="0">
              <a:latin typeface="+mn-ea"/>
            </a:endParaRPr>
          </a:p>
          <a:p>
            <a:r>
              <a:rPr lang="en-US" altLang="ja-JP" sz="2400" dirty="0">
                <a:latin typeface="+mn-ea"/>
              </a:rPr>
              <a:t>※</a:t>
            </a:r>
            <a:r>
              <a:rPr lang="ja-JP" altLang="en-US" sz="2400" dirty="0">
                <a:latin typeface="+mn-ea"/>
              </a:rPr>
              <a:t>滞在拠点までは基本的には徒歩で通うことになります。</a:t>
            </a:r>
            <a:endParaRPr lang="en-US" altLang="ja-JP" sz="2400" dirty="0">
              <a:latin typeface="+mn-ea"/>
            </a:endParaRPr>
          </a:p>
          <a:p>
            <a:r>
              <a:rPr lang="ja-JP" altLang="en-US" sz="2400" dirty="0">
                <a:latin typeface="+mn-ea"/>
              </a:rPr>
              <a:t>　  移動中の事故等には十分注意して下さい。</a:t>
            </a:r>
            <a:endParaRPr lang="en-US" altLang="ja-JP" sz="2400" dirty="0">
              <a:latin typeface="+mn-ea"/>
            </a:endParaRPr>
          </a:p>
          <a:p>
            <a:r>
              <a:rPr lang="ja-JP" altLang="en-US" sz="2400" dirty="0">
                <a:latin typeface="+mn-ea"/>
                <a:ea typeface="+mn-ea"/>
              </a:rPr>
              <a:t>　　　</a:t>
            </a:r>
            <a:endParaRPr lang="en-US" altLang="ja-JP" sz="2400" dirty="0">
              <a:latin typeface="+mn-ea"/>
              <a:ea typeface="+mn-ea"/>
            </a:endParaRPr>
          </a:p>
        </p:txBody>
      </p:sp>
      <p:sp>
        <p:nvSpPr>
          <p:cNvPr id="7" name="星: 8 pt 6">
            <a:extLst>
              <a:ext uri="{FF2B5EF4-FFF2-40B4-BE49-F238E27FC236}">
                <a16:creationId xmlns:a16="http://schemas.microsoft.com/office/drawing/2014/main" id="{07F644C5-FA71-4BE6-851F-AB8202C9DFC6}"/>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１８</a:t>
            </a:r>
          </a:p>
        </p:txBody>
      </p:sp>
      <p:pic>
        <p:nvPicPr>
          <p:cNvPr id="5" name="図 4">
            <a:extLst>
              <a:ext uri="{FF2B5EF4-FFF2-40B4-BE49-F238E27FC236}">
                <a16:creationId xmlns:a16="http://schemas.microsoft.com/office/drawing/2014/main" id="{285110DC-F667-08D8-CBBD-70A317E18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658" y="4581128"/>
            <a:ext cx="2954595" cy="1999922"/>
          </a:xfrm>
          <a:prstGeom prst="rect">
            <a:avLst/>
          </a:prstGeom>
        </p:spPr>
      </p:pic>
      <p:pic>
        <p:nvPicPr>
          <p:cNvPr id="8" name="図 7">
            <a:extLst>
              <a:ext uri="{FF2B5EF4-FFF2-40B4-BE49-F238E27FC236}">
                <a16:creationId xmlns:a16="http://schemas.microsoft.com/office/drawing/2014/main" id="{2B757E38-91BC-FB7A-6C4E-CB798D19F1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75" y="4892254"/>
            <a:ext cx="2232247" cy="1674185"/>
          </a:xfrm>
          <a:prstGeom prst="rect">
            <a:avLst/>
          </a:prstGeom>
        </p:spPr>
      </p:pic>
      <p:pic>
        <p:nvPicPr>
          <p:cNvPr id="10" name="図 9">
            <a:extLst>
              <a:ext uri="{FF2B5EF4-FFF2-40B4-BE49-F238E27FC236}">
                <a16:creationId xmlns:a16="http://schemas.microsoft.com/office/drawing/2014/main" id="{9F6D0392-2C7A-9A0A-CED3-33ACE43AD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2160" y="4877644"/>
            <a:ext cx="2232247" cy="1688795"/>
          </a:xfrm>
          <a:prstGeom prst="rect">
            <a:avLst/>
          </a:prstGeom>
        </p:spPr>
      </p:pic>
    </p:spTree>
    <p:extLst>
      <p:ext uri="{BB962C8B-B14F-4D97-AF65-F5344CB8AC3E}">
        <p14:creationId xmlns:p14="http://schemas.microsoft.com/office/powerpoint/2010/main" val="18843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shisv05\企画経済部\商工労働観光課\お願いフォルダ\000010874.gif"/>
          <p:cNvPicPr>
            <a:picLocks noChangeAspect="1" noChangeArrowheads="1"/>
          </p:cNvPicPr>
          <p:nvPr/>
        </p:nvPicPr>
        <p:blipFill>
          <a:blip r:embed="rId2" cstate="print"/>
          <a:srcRect r="24561" b="32900"/>
          <a:stretch>
            <a:fillRect/>
          </a:stretch>
        </p:blipFill>
        <p:spPr bwMode="auto">
          <a:xfrm>
            <a:off x="254130" y="980728"/>
            <a:ext cx="3835737" cy="5540813"/>
          </a:xfrm>
          <a:prstGeom prst="rect">
            <a:avLst/>
          </a:prstGeom>
          <a:noFill/>
          <a:ln w="9525">
            <a:noFill/>
            <a:miter lim="800000"/>
            <a:headEnd/>
            <a:tailEnd/>
          </a:ln>
          <a:effectLst/>
        </p:spPr>
      </p:pic>
      <p:sp>
        <p:nvSpPr>
          <p:cNvPr id="6" name="テキスト ボックス 5"/>
          <p:cNvSpPr txBox="1"/>
          <p:nvPr/>
        </p:nvSpPr>
        <p:spPr>
          <a:xfrm>
            <a:off x="4248224" y="980728"/>
            <a:ext cx="5400600" cy="3693319"/>
          </a:xfrm>
          <a:prstGeom prst="rect">
            <a:avLst/>
          </a:prstGeom>
          <a:noFill/>
        </p:spPr>
        <p:txBody>
          <a:bodyPr wrap="square" rtlCol="0">
            <a:spAutoFit/>
          </a:bodyPr>
          <a:lstStyle/>
          <a:p>
            <a:r>
              <a:rPr lang="ja-JP" altLang="en-US" dirty="0"/>
              <a:t>①石狩市の概要</a:t>
            </a:r>
            <a:endParaRPr lang="en-US" altLang="ja-JP" dirty="0"/>
          </a:p>
          <a:p>
            <a:r>
              <a:rPr lang="ja-JP" altLang="en-US" dirty="0"/>
              <a:t>・人口：</a:t>
            </a:r>
            <a:r>
              <a:rPr lang="en-US" altLang="ja-JP" dirty="0"/>
              <a:t>57,143</a:t>
            </a:r>
            <a:r>
              <a:rPr lang="ja-JP" altLang="en-US" dirty="0"/>
              <a:t>人（</a:t>
            </a:r>
            <a:r>
              <a:rPr lang="en-US" altLang="ja-JP" dirty="0"/>
              <a:t>2024</a:t>
            </a:r>
            <a:r>
              <a:rPr lang="ja-JP" altLang="en-US" dirty="0"/>
              <a:t>年</a:t>
            </a:r>
            <a:r>
              <a:rPr lang="en-US" altLang="ja-JP" dirty="0"/>
              <a:t>12</a:t>
            </a:r>
            <a:r>
              <a:rPr lang="ja-JP" altLang="en-US" dirty="0"/>
              <a:t>月時点）</a:t>
            </a:r>
            <a:endParaRPr lang="en-US" altLang="ja-JP" dirty="0"/>
          </a:p>
          <a:p>
            <a:r>
              <a:rPr lang="ja-JP" altLang="en-US" dirty="0"/>
              <a:t>・面積：</a:t>
            </a:r>
            <a:r>
              <a:rPr lang="en-US" altLang="ja-JP" dirty="0"/>
              <a:t>722.42</a:t>
            </a:r>
            <a:r>
              <a:rPr lang="ja-JP" altLang="en-US" dirty="0"/>
              <a:t>平方キロ</a:t>
            </a:r>
            <a:endParaRPr lang="en-US" altLang="ja-JP" dirty="0"/>
          </a:p>
          <a:p>
            <a:r>
              <a:rPr lang="ja-JP" altLang="en-US" dirty="0"/>
              <a:t>・気候：海が近いため風が強い。</a:t>
            </a:r>
            <a:endParaRPr lang="en-US" altLang="ja-JP" dirty="0"/>
          </a:p>
          <a:p>
            <a:r>
              <a:rPr lang="ja-JP" altLang="en-US" dirty="0"/>
              <a:t>・市花：ハマナス、市木：カシワ、市鳥：カモメ</a:t>
            </a:r>
            <a:endParaRPr lang="en-US" altLang="ja-JP" dirty="0"/>
          </a:p>
          <a:p>
            <a:endParaRPr lang="en-US" altLang="ja-JP" dirty="0"/>
          </a:p>
          <a:p>
            <a:r>
              <a:rPr lang="ja-JP" altLang="en-US" dirty="0"/>
              <a:t>○</a:t>
            </a:r>
            <a:r>
              <a:rPr lang="en-US" altLang="ja-JP" dirty="0"/>
              <a:t>1996</a:t>
            </a:r>
            <a:r>
              <a:rPr lang="ja-JP" altLang="en-US" dirty="0"/>
              <a:t>年　石狩町　→　石狩市</a:t>
            </a:r>
            <a:endParaRPr lang="en-US" altLang="ja-JP" dirty="0"/>
          </a:p>
          <a:p>
            <a:r>
              <a:rPr lang="ja-JP" altLang="en-US" dirty="0"/>
              <a:t>○</a:t>
            </a:r>
            <a:r>
              <a:rPr lang="en-US" altLang="ja-JP" dirty="0"/>
              <a:t>2005</a:t>
            </a:r>
            <a:r>
              <a:rPr lang="ja-JP" altLang="en-US" dirty="0"/>
              <a:t>年　石狩市、厚田村、浜益村　→　石狩市</a:t>
            </a:r>
            <a:endParaRPr lang="en-US" altLang="ja-JP" dirty="0"/>
          </a:p>
          <a:p>
            <a:endParaRPr lang="en-US" altLang="ja-JP" dirty="0"/>
          </a:p>
          <a:p>
            <a:r>
              <a:rPr kumimoji="1" lang="ja-JP" altLang="en-US" dirty="0"/>
              <a:t>②</a:t>
            </a:r>
            <a:r>
              <a:rPr lang="ja-JP" altLang="en-US" dirty="0"/>
              <a:t>交通</a:t>
            </a:r>
            <a:endParaRPr lang="en-US" altLang="ja-JP" dirty="0"/>
          </a:p>
          <a:p>
            <a:r>
              <a:rPr lang="ja-JP" altLang="en-US" dirty="0"/>
              <a:t>　石狩市中心部から新千歳空港までは約</a:t>
            </a:r>
            <a:r>
              <a:rPr lang="en-US" altLang="ja-JP" dirty="0"/>
              <a:t>67km</a:t>
            </a:r>
          </a:p>
          <a:p>
            <a:r>
              <a:rPr lang="ja-JP" altLang="en-US" dirty="0"/>
              <a:t>（車で約</a:t>
            </a:r>
            <a:r>
              <a:rPr lang="en-US" altLang="ja-JP" dirty="0"/>
              <a:t>1</a:t>
            </a:r>
            <a:r>
              <a:rPr lang="ja-JP" altLang="en-US" dirty="0"/>
              <a:t>時間）、札幌市とはお隣の市なので、</a:t>
            </a:r>
            <a:endParaRPr lang="en-US" altLang="ja-JP" dirty="0"/>
          </a:p>
          <a:p>
            <a:r>
              <a:rPr lang="ja-JP" altLang="en-US" dirty="0"/>
              <a:t>　車やバスですぐ訪れることができる。</a:t>
            </a:r>
            <a:endParaRPr lang="en-US" altLang="ja-JP" dirty="0"/>
          </a:p>
        </p:txBody>
      </p:sp>
      <p:sp>
        <p:nvSpPr>
          <p:cNvPr id="5" name="AutoShape 3"/>
          <p:cNvSpPr>
            <a:spLocks noChangeArrowheads="1"/>
          </p:cNvSpPr>
          <p:nvPr/>
        </p:nvSpPr>
        <p:spPr bwMode="auto">
          <a:xfrm>
            <a:off x="71761" y="188640"/>
            <a:ext cx="9865096"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　北海道石狩市の概要</a:t>
            </a:r>
          </a:p>
        </p:txBody>
      </p:sp>
      <p:pic>
        <p:nvPicPr>
          <p:cNvPr id="7" name="図 6">
            <a:extLst>
              <a:ext uri="{FF2B5EF4-FFF2-40B4-BE49-F238E27FC236}">
                <a16:creationId xmlns:a16="http://schemas.microsoft.com/office/drawing/2014/main" id="{5DDECE6B-A66C-CF18-0351-072821A74984}"/>
              </a:ext>
            </a:extLst>
          </p:cNvPr>
          <p:cNvPicPr>
            <a:picLocks noChangeAspect="1"/>
          </p:cNvPicPr>
          <p:nvPr/>
        </p:nvPicPr>
        <p:blipFill>
          <a:blip r:embed="rId3"/>
          <a:stretch>
            <a:fillRect/>
          </a:stretch>
        </p:blipFill>
        <p:spPr>
          <a:xfrm>
            <a:off x="8873995" y="5492841"/>
            <a:ext cx="952500" cy="1028700"/>
          </a:xfrm>
          <a:prstGeom prst="rect">
            <a:avLst/>
          </a:prstGeom>
        </p:spPr>
      </p:pic>
      <p:sp>
        <p:nvSpPr>
          <p:cNvPr id="2" name="星: 8 pt 1">
            <a:extLst>
              <a:ext uri="{FF2B5EF4-FFF2-40B4-BE49-F238E27FC236}">
                <a16:creationId xmlns:a16="http://schemas.microsoft.com/office/drawing/2014/main" id="{190E68D5-D81B-0CD0-D4F3-F79CED29DAF4}"/>
              </a:ext>
            </a:extLst>
          </p:cNvPr>
          <p:cNvSpPr/>
          <p:nvPr/>
        </p:nvSpPr>
        <p:spPr>
          <a:xfrm>
            <a:off x="8984356"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a:t>
            </a:r>
          </a:p>
        </p:txBody>
      </p:sp>
    </p:spTree>
    <p:extLst>
      <p:ext uri="{BB962C8B-B14F-4D97-AF65-F5344CB8AC3E}">
        <p14:creationId xmlns:p14="http://schemas.microsoft.com/office/powerpoint/2010/main" val="3316343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１９　滞在拠点への連絡</a:t>
            </a:r>
          </a:p>
        </p:txBody>
      </p:sp>
      <p:sp>
        <p:nvSpPr>
          <p:cNvPr id="3" name="正方形/長方形 2"/>
          <p:cNvSpPr/>
          <p:nvPr/>
        </p:nvSpPr>
        <p:spPr>
          <a:xfrm>
            <a:off x="175606" y="840018"/>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9" name="テキスト ボックス 8">
            <a:extLst>
              <a:ext uri="{FF2B5EF4-FFF2-40B4-BE49-F238E27FC236}">
                <a16:creationId xmlns:a16="http://schemas.microsoft.com/office/drawing/2014/main" id="{28EE974C-979D-4B24-A9D8-8D49C6AD6ED0}"/>
              </a:ext>
            </a:extLst>
          </p:cNvPr>
          <p:cNvSpPr txBox="1"/>
          <p:nvPr/>
        </p:nvSpPr>
        <p:spPr>
          <a:xfrm>
            <a:off x="276281" y="2502754"/>
            <a:ext cx="1204176" cy="461665"/>
          </a:xfrm>
          <a:prstGeom prst="rect">
            <a:avLst/>
          </a:prstGeom>
          <a:noFill/>
        </p:spPr>
        <p:txBody>
          <a:bodyPr wrap="none" rtlCol="0">
            <a:spAutoFit/>
          </a:bodyPr>
          <a:lstStyle/>
          <a:p>
            <a:r>
              <a:rPr lang="ja-JP" altLang="en-US" sz="2400" dirty="0">
                <a:solidFill>
                  <a:srgbClr val="0000CC"/>
                </a:solidFill>
              </a:rPr>
              <a:t>            </a:t>
            </a:r>
            <a:endParaRPr kumimoji="1" lang="ja-JP" altLang="en-US" sz="2400" dirty="0">
              <a:solidFill>
                <a:srgbClr val="0000CC"/>
              </a:solidFill>
            </a:endParaRPr>
          </a:p>
        </p:txBody>
      </p:sp>
      <p:sp>
        <p:nvSpPr>
          <p:cNvPr id="12" name="星: 8 pt 11">
            <a:extLst>
              <a:ext uri="{FF2B5EF4-FFF2-40B4-BE49-F238E27FC236}">
                <a16:creationId xmlns:a16="http://schemas.microsoft.com/office/drawing/2014/main" id="{E774B687-523F-CC94-FB31-C6D16F8F1E32}"/>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１９</a:t>
            </a:r>
          </a:p>
        </p:txBody>
      </p:sp>
      <p:sp>
        <p:nvSpPr>
          <p:cNvPr id="4" name="テキスト ボックス 3">
            <a:extLst>
              <a:ext uri="{FF2B5EF4-FFF2-40B4-BE49-F238E27FC236}">
                <a16:creationId xmlns:a16="http://schemas.microsoft.com/office/drawing/2014/main" id="{15E37C98-A2DC-EF85-DFA2-B2E95C8100DA}"/>
              </a:ext>
            </a:extLst>
          </p:cNvPr>
          <p:cNvSpPr txBox="1"/>
          <p:nvPr/>
        </p:nvSpPr>
        <p:spPr>
          <a:xfrm>
            <a:off x="20413" y="1505585"/>
            <a:ext cx="9289032" cy="2308324"/>
          </a:xfrm>
          <a:prstGeom prst="rect">
            <a:avLst/>
          </a:prstGeom>
          <a:noFill/>
        </p:spPr>
        <p:txBody>
          <a:bodyPr wrap="square" rtlCol="0">
            <a:spAutoFit/>
          </a:bodyPr>
          <a:lstStyle/>
          <a:p>
            <a:r>
              <a:rPr lang="ja-JP" altLang="en-US" sz="2400" dirty="0"/>
              <a:t>　　</a:t>
            </a:r>
            <a:r>
              <a:rPr lang="ja-JP" altLang="en-US" sz="2400" dirty="0">
                <a:solidFill>
                  <a:srgbClr val="FF0000"/>
                </a:solidFill>
              </a:rPr>
              <a:t>素泊り館に到着した場合は、下記まで連絡願います。</a:t>
            </a:r>
            <a:endParaRPr lang="en-US" altLang="ja-JP" sz="2400" dirty="0">
              <a:solidFill>
                <a:srgbClr val="FF0000"/>
              </a:solidFill>
            </a:endParaRPr>
          </a:p>
          <a:p>
            <a:r>
              <a:rPr lang="ja-JP" altLang="en-US" sz="2400" dirty="0"/>
              <a:t>　　滞在拠点内の説明をします。</a:t>
            </a:r>
            <a:endParaRPr lang="en-US" altLang="ja-JP" sz="2400" dirty="0"/>
          </a:p>
          <a:p>
            <a:r>
              <a:rPr lang="ja-JP" altLang="en-US" sz="2400" dirty="0"/>
              <a:t>　　</a:t>
            </a:r>
            <a:r>
              <a:rPr lang="en-US" altLang="ja-JP" sz="2400" dirty="0"/>
              <a:t>【</a:t>
            </a:r>
            <a:r>
              <a:rPr lang="ja-JP" altLang="en-US" sz="2400" dirty="0"/>
              <a:t>連絡先</a:t>
            </a:r>
            <a:r>
              <a:rPr lang="en-US" altLang="ja-JP" sz="2400" dirty="0"/>
              <a:t>】</a:t>
            </a:r>
          </a:p>
          <a:p>
            <a:r>
              <a:rPr lang="ja-JP" altLang="en-US" sz="2400" dirty="0"/>
              <a:t>　　</a:t>
            </a:r>
            <a:r>
              <a:rPr lang="en-US" altLang="ja-JP" sz="2400" dirty="0"/>
              <a:t>Guest House</a:t>
            </a:r>
            <a:r>
              <a:rPr lang="ja-JP" altLang="en-US" sz="2400" dirty="0"/>
              <a:t>　蝦夷地　石狩國　素泊り館</a:t>
            </a:r>
            <a:endParaRPr lang="en-US" altLang="ja-JP" sz="2400" dirty="0"/>
          </a:p>
          <a:p>
            <a:r>
              <a:rPr lang="ja-JP" altLang="en-US" sz="2400" dirty="0"/>
              <a:t>　　代表　山田　智秋（オーナー）</a:t>
            </a:r>
            <a:endParaRPr lang="en-US" altLang="ja-JP" sz="2400" dirty="0"/>
          </a:p>
          <a:p>
            <a:r>
              <a:rPr lang="ja-JP" altLang="en-US" sz="2400" dirty="0"/>
              <a:t>　　電話：</a:t>
            </a:r>
            <a:r>
              <a:rPr lang="ja-JP" altLang="en-US" sz="2400" dirty="0">
                <a:solidFill>
                  <a:srgbClr val="0000CC"/>
                </a:solidFill>
              </a:rPr>
              <a:t> ０７０－２８２５－３０４５</a:t>
            </a:r>
            <a:endParaRPr lang="en-US" altLang="ja-JP" sz="2400" b="1" dirty="0">
              <a:solidFill>
                <a:srgbClr val="0000CC"/>
              </a:solidFill>
              <a:latin typeface="+mn-ea"/>
              <a:ea typeface="+mn-ea"/>
            </a:endParaRPr>
          </a:p>
        </p:txBody>
      </p:sp>
      <p:sp>
        <p:nvSpPr>
          <p:cNvPr id="5" name="テキスト ボックス 4">
            <a:extLst>
              <a:ext uri="{FF2B5EF4-FFF2-40B4-BE49-F238E27FC236}">
                <a16:creationId xmlns:a16="http://schemas.microsoft.com/office/drawing/2014/main" id="{ED0ECD57-CC32-A8E8-5B87-F15CFB315B1F}"/>
              </a:ext>
            </a:extLst>
          </p:cNvPr>
          <p:cNvSpPr txBox="1"/>
          <p:nvPr/>
        </p:nvSpPr>
        <p:spPr>
          <a:xfrm>
            <a:off x="174441" y="1124744"/>
            <a:ext cx="9289032" cy="461665"/>
          </a:xfrm>
          <a:prstGeom prst="rect">
            <a:avLst/>
          </a:prstGeom>
          <a:noFill/>
        </p:spPr>
        <p:txBody>
          <a:bodyPr wrap="square" rtlCol="0">
            <a:spAutoFit/>
          </a:bodyPr>
          <a:lstStyle/>
          <a:p>
            <a:r>
              <a:rPr lang="ja-JP" altLang="en-US" sz="2400" dirty="0">
                <a:latin typeface="+mn-ea"/>
                <a:ea typeface="+mn-ea"/>
              </a:rPr>
              <a:t>　素泊り館到着時の連絡</a:t>
            </a:r>
            <a:r>
              <a:rPr lang="en-US" altLang="ja-JP" sz="2400" dirty="0">
                <a:latin typeface="+mn-ea"/>
                <a:ea typeface="+mn-ea"/>
              </a:rPr>
              <a:t>	</a:t>
            </a:r>
          </a:p>
        </p:txBody>
      </p:sp>
    </p:spTree>
    <p:extLst>
      <p:ext uri="{BB962C8B-B14F-4D97-AF65-F5344CB8AC3E}">
        <p14:creationId xmlns:p14="http://schemas.microsoft.com/office/powerpoint/2010/main" val="288024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２０　滞在拠点までの公共交通機関</a:t>
            </a:r>
          </a:p>
        </p:txBody>
      </p:sp>
      <p:sp>
        <p:nvSpPr>
          <p:cNvPr id="3" name="正方形/長方形 2"/>
          <p:cNvSpPr/>
          <p:nvPr/>
        </p:nvSpPr>
        <p:spPr>
          <a:xfrm>
            <a:off x="186070"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4" name="テキスト ボックス 3"/>
          <p:cNvSpPr txBox="1"/>
          <p:nvPr/>
        </p:nvSpPr>
        <p:spPr>
          <a:xfrm>
            <a:off x="359792" y="908720"/>
            <a:ext cx="9289032" cy="461665"/>
          </a:xfrm>
          <a:prstGeom prst="rect">
            <a:avLst/>
          </a:prstGeom>
          <a:noFill/>
        </p:spPr>
        <p:txBody>
          <a:bodyPr wrap="square" rtlCol="0">
            <a:spAutoFit/>
          </a:bodyPr>
          <a:lstStyle/>
          <a:p>
            <a:r>
              <a:rPr lang="ja-JP" altLang="en-US" sz="2400" dirty="0"/>
              <a:t>◆新千歳空港から受入先まで（一例）</a:t>
            </a:r>
            <a:endParaRPr lang="en-US" altLang="ja-JP" sz="2400" dirty="0"/>
          </a:p>
        </p:txBody>
      </p:sp>
      <p:sp>
        <p:nvSpPr>
          <p:cNvPr id="5" name="四角形: 角を丸くする 4">
            <a:extLst>
              <a:ext uri="{FF2B5EF4-FFF2-40B4-BE49-F238E27FC236}">
                <a16:creationId xmlns:a16="http://schemas.microsoft.com/office/drawing/2014/main" id="{60750ACD-2F0D-43FE-9F34-44FA10EF3F49}"/>
              </a:ext>
            </a:extLst>
          </p:cNvPr>
          <p:cNvSpPr/>
          <p:nvPr/>
        </p:nvSpPr>
        <p:spPr>
          <a:xfrm>
            <a:off x="365511" y="1573185"/>
            <a:ext cx="576064" cy="4536504"/>
          </a:xfrm>
          <a:prstGeom prst="round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6" name="テキスト ボックス 5">
            <a:extLst>
              <a:ext uri="{FF2B5EF4-FFF2-40B4-BE49-F238E27FC236}">
                <a16:creationId xmlns:a16="http://schemas.microsoft.com/office/drawing/2014/main" id="{01DDBA56-7C9A-43AA-86F9-4C36F6450899}"/>
              </a:ext>
            </a:extLst>
          </p:cNvPr>
          <p:cNvSpPr txBox="1"/>
          <p:nvPr/>
        </p:nvSpPr>
        <p:spPr>
          <a:xfrm>
            <a:off x="376544" y="2924944"/>
            <a:ext cx="553998" cy="2448272"/>
          </a:xfrm>
          <a:prstGeom prst="rect">
            <a:avLst/>
          </a:prstGeom>
          <a:noFill/>
        </p:spPr>
        <p:txBody>
          <a:bodyPr vert="eaVert" wrap="square" rtlCol="0">
            <a:spAutoFit/>
          </a:bodyPr>
          <a:lstStyle/>
          <a:p>
            <a:r>
              <a:rPr kumimoji="1" lang="ja-JP" altLang="en-US" sz="2400" dirty="0"/>
              <a:t>新千歳空港</a:t>
            </a:r>
          </a:p>
        </p:txBody>
      </p:sp>
      <p:sp>
        <p:nvSpPr>
          <p:cNvPr id="11" name="四角形: 角を丸くする 10">
            <a:extLst>
              <a:ext uri="{FF2B5EF4-FFF2-40B4-BE49-F238E27FC236}">
                <a16:creationId xmlns:a16="http://schemas.microsoft.com/office/drawing/2014/main" id="{48E1888C-D4DD-4071-A540-054B34EEA29F}"/>
              </a:ext>
            </a:extLst>
          </p:cNvPr>
          <p:cNvSpPr/>
          <p:nvPr/>
        </p:nvSpPr>
        <p:spPr>
          <a:xfrm>
            <a:off x="2592040" y="1573185"/>
            <a:ext cx="576064" cy="4536504"/>
          </a:xfrm>
          <a:prstGeom prst="round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2" name="テキスト ボックス 11">
            <a:extLst>
              <a:ext uri="{FF2B5EF4-FFF2-40B4-BE49-F238E27FC236}">
                <a16:creationId xmlns:a16="http://schemas.microsoft.com/office/drawing/2014/main" id="{4283E4E8-4813-4B7B-9D54-9175D9FF3D34}"/>
              </a:ext>
            </a:extLst>
          </p:cNvPr>
          <p:cNvSpPr txBox="1"/>
          <p:nvPr/>
        </p:nvSpPr>
        <p:spPr>
          <a:xfrm>
            <a:off x="2626458" y="1628800"/>
            <a:ext cx="553998" cy="4455785"/>
          </a:xfrm>
          <a:prstGeom prst="rect">
            <a:avLst/>
          </a:prstGeom>
          <a:noFill/>
        </p:spPr>
        <p:txBody>
          <a:bodyPr vert="eaVert" wrap="square" rtlCol="0">
            <a:spAutoFit/>
          </a:bodyPr>
          <a:lstStyle/>
          <a:p>
            <a:pPr algn="ctr"/>
            <a:r>
              <a:rPr lang="ja-JP" altLang="en-US" sz="2400" dirty="0"/>
              <a:t>札幌</a:t>
            </a:r>
            <a:r>
              <a:rPr lang="ja-JP" altLang="en-US" sz="2000" dirty="0"/>
              <a:t>　</a:t>
            </a:r>
            <a:r>
              <a:rPr lang="en-US" altLang="ja-JP" sz="2000" dirty="0"/>
              <a:t>※</a:t>
            </a:r>
            <a:r>
              <a:rPr lang="ja-JP" altLang="en-US" sz="2000" dirty="0"/>
              <a:t>バス停は「北</a:t>
            </a:r>
            <a:r>
              <a:rPr lang="en-US" altLang="ja-JP" sz="2000" dirty="0"/>
              <a:t>5</a:t>
            </a:r>
            <a:r>
              <a:rPr lang="ja-JP" altLang="en-US" sz="2000" dirty="0"/>
              <a:t>条西</a:t>
            </a:r>
            <a:r>
              <a:rPr lang="en-US" altLang="ja-JP" sz="2000" dirty="0"/>
              <a:t>1</a:t>
            </a:r>
            <a:r>
              <a:rPr lang="ja-JP" altLang="en-US" sz="2000" dirty="0"/>
              <a:t>丁目」</a:t>
            </a:r>
            <a:endParaRPr kumimoji="1" lang="ja-JP" altLang="en-US" sz="2000" dirty="0"/>
          </a:p>
        </p:txBody>
      </p:sp>
      <p:sp>
        <p:nvSpPr>
          <p:cNvPr id="21" name="矢印: 右 20">
            <a:extLst>
              <a:ext uri="{FF2B5EF4-FFF2-40B4-BE49-F238E27FC236}">
                <a16:creationId xmlns:a16="http://schemas.microsoft.com/office/drawing/2014/main" id="{AB326697-52EF-4840-9341-E1090BCC63DE}"/>
              </a:ext>
            </a:extLst>
          </p:cNvPr>
          <p:cNvSpPr/>
          <p:nvPr/>
        </p:nvSpPr>
        <p:spPr>
          <a:xfrm>
            <a:off x="1079872" y="3022885"/>
            <a:ext cx="1440937" cy="871393"/>
          </a:xfrm>
          <a:prstGeom prst="rightArrow">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26" name="テキスト ボックス 25">
            <a:extLst>
              <a:ext uri="{FF2B5EF4-FFF2-40B4-BE49-F238E27FC236}">
                <a16:creationId xmlns:a16="http://schemas.microsoft.com/office/drawing/2014/main" id="{3C7F3186-4B6C-4BAE-BCB6-0EA8694F02AB}"/>
              </a:ext>
            </a:extLst>
          </p:cNvPr>
          <p:cNvSpPr txBox="1"/>
          <p:nvPr/>
        </p:nvSpPr>
        <p:spPr>
          <a:xfrm>
            <a:off x="876850" y="3966031"/>
            <a:ext cx="1846980" cy="1200329"/>
          </a:xfrm>
          <a:prstGeom prst="rect">
            <a:avLst/>
          </a:prstGeom>
          <a:noFill/>
        </p:spPr>
        <p:txBody>
          <a:bodyPr wrap="none" rtlCol="0">
            <a:spAutoFit/>
          </a:bodyPr>
          <a:lstStyle/>
          <a:p>
            <a:r>
              <a:rPr lang="ja-JP" altLang="en-US" sz="2400" b="1" dirty="0"/>
              <a:t>ＪＲ</a:t>
            </a:r>
            <a:r>
              <a:rPr kumimoji="1" lang="ja-JP" altLang="en-US" sz="2400" b="1" dirty="0"/>
              <a:t>で約</a:t>
            </a:r>
            <a:r>
              <a:rPr kumimoji="1" lang="en-US" altLang="ja-JP" sz="2400" b="1" dirty="0"/>
              <a:t>40</a:t>
            </a:r>
            <a:r>
              <a:rPr kumimoji="1" lang="ja-JP" altLang="en-US" sz="2400" b="1" dirty="0"/>
              <a:t>分</a:t>
            </a:r>
            <a:endParaRPr lang="en-US" altLang="ja-JP" sz="2400" b="1" dirty="0"/>
          </a:p>
          <a:p>
            <a:r>
              <a:rPr lang="en-US" altLang="ja-JP" sz="2400" b="1" dirty="0"/>
              <a:t>※</a:t>
            </a:r>
            <a:r>
              <a:rPr lang="ja-JP" altLang="en-US" sz="2400" b="1" dirty="0"/>
              <a:t>快速利用</a:t>
            </a:r>
            <a:endParaRPr lang="en-US" altLang="ja-JP" sz="2400" b="1" dirty="0"/>
          </a:p>
          <a:p>
            <a:r>
              <a:rPr lang="ja-JP" altLang="en-US" sz="2400" b="1" dirty="0"/>
              <a:t>￥</a:t>
            </a:r>
            <a:r>
              <a:rPr lang="en-US" altLang="ja-JP" sz="2400" b="1" dirty="0"/>
              <a:t>1,150</a:t>
            </a:r>
          </a:p>
        </p:txBody>
      </p:sp>
      <p:sp>
        <p:nvSpPr>
          <p:cNvPr id="30" name="矢印: 右 29">
            <a:extLst>
              <a:ext uri="{FF2B5EF4-FFF2-40B4-BE49-F238E27FC236}">
                <a16:creationId xmlns:a16="http://schemas.microsoft.com/office/drawing/2014/main" id="{A483729E-48A1-424D-B322-9F1AAFE13F11}"/>
              </a:ext>
            </a:extLst>
          </p:cNvPr>
          <p:cNvSpPr/>
          <p:nvPr/>
        </p:nvSpPr>
        <p:spPr>
          <a:xfrm>
            <a:off x="3366453" y="3126992"/>
            <a:ext cx="2323595" cy="737687"/>
          </a:xfrm>
          <a:prstGeom prst="rightArrow">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35" name="テキスト ボックス 34">
            <a:extLst>
              <a:ext uri="{FF2B5EF4-FFF2-40B4-BE49-F238E27FC236}">
                <a16:creationId xmlns:a16="http://schemas.microsoft.com/office/drawing/2014/main" id="{E397CCAC-CB80-4245-AB2A-52A47255F138}"/>
              </a:ext>
            </a:extLst>
          </p:cNvPr>
          <p:cNvSpPr txBox="1"/>
          <p:nvPr/>
        </p:nvSpPr>
        <p:spPr>
          <a:xfrm>
            <a:off x="470488" y="6119134"/>
            <a:ext cx="9289032" cy="584775"/>
          </a:xfrm>
          <a:prstGeom prst="rect">
            <a:avLst/>
          </a:prstGeom>
          <a:noFill/>
        </p:spPr>
        <p:txBody>
          <a:bodyPr wrap="square" rtlCol="0">
            <a:spAutoFit/>
          </a:bodyPr>
          <a:lstStyle/>
          <a:p>
            <a:r>
              <a:rPr lang="en-US" altLang="ja-JP" sz="1600" dirty="0"/>
              <a:t>※</a:t>
            </a:r>
            <a:r>
              <a:rPr lang="ja-JP" altLang="en-US" sz="1600" dirty="0"/>
              <a:t>時刻は「さっぽろえきバス</a:t>
            </a:r>
            <a:r>
              <a:rPr lang="en-US" altLang="ja-JP" sz="1600" dirty="0" err="1"/>
              <a:t>navi</a:t>
            </a:r>
            <a:r>
              <a:rPr lang="ja-JP" altLang="en-US" sz="1600" dirty="0"/>
              <a:t>」などを活用すると便利です。</a:t>
            </a:r>
            <a:endParaRPr lang="en-US" altLang="ja-JP" sz="1600" dirty="0"/>
          </a:p>
          <a:p>
            <a:r>
              <a:rPr lang="ja-JP" altLang="en-US" sz="1600" dirty="0"/>
              <a:t>　</a:t>
            </a:r>
            <a:r>
              <a:rPr lang="en" altLang="ja-JP" sz="1600" dirty="0"/>
              <a:t>http://</a:t>
            </a:r>
            <a:r>
              <a:rPr lang="en" altLang="ja-JP" sz="1600" dirty="0" err="1"/>
              <a:t>ekibus.city.sapporo.jp</a:t>
            </a:r>
            <a:endParaRPr lang="en-US" altLang="ja-JP" dirty="0"/>
          </a:p>
        </p:txBody>
      </p:sp>
      <p:sp>
        <p:nvSpPr>
          <p:cNvPr id="33" name="四角形: 角を丸くする 32">
            <a:extLst>
              <a:ext uri="{FF2B5EF4-FFF2-40B4-BE49-F238E27FC236}">
                <a16:creationId xmlns:a16="http://schemas.microsoft.com/office/drawing/2014/main" id="{9B85CB93-AB62-4514-A419-9AD4626BA1E6}"/>
              </a:ext>
            </a:extLst>
          </p:cNvPr>
          <p:cNvSpPr/>
          <p:nvPr/>
        </p:nvSpPr>
        <p:spPr>
          <a:xfrm>
            <a:off x="5797718" y="2255576"/>
            <a:ext cx="3672408" cy="2685592"/>
          </a:xfrm>
          <a:prstGeom prst="round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t"/>
          <a:lstStyle/>
          <a:p>
            <a:pPr algn="ctr" fontAlgn="auto">
              <a:spcBef>
                <a:spcPts val="0"/>
              </a:spcBef>
              <a:spcAft>
                <a:spcPts val="0"/>
              </a:spcAft>
            </a:pPr>
            <a:endParaRPr lang="en-US" altLang="ja-JP" dirty="0">
              <a:solidFill>
                <a:schemeClr val="tx1"/>
              </a:solidFill>
            </a:endParaRPr>
          </a:p>
          <a:p>
            <a:pPr algn="ctr" fontAlgn="auto">
              <a:spcBef>
                <a:spcPts val="0"/>
              </a:spcBef>
              <a:spcAft>
                <a:spcPts val="0"/>
              </a:spcAft>
            </a:pPr>
            <a:endParaRPr kumimoji="1" lang="en-US" altLang="ja-JP" dirty="0">
              <a:solidFill>
                <a:schemeClr val="tx1"/>
              </a:solidFill>
            </a:endParaRPr>
          </a:p>
          <a:p>
            <a:pPr algn="ctr" fontAlgn="auto">
              <a:spcBef>
                <a:spcPts val="0"/>
              </a:spcBef>
              <a:spcAft>
                <a:spcPts val="0"/>
              </a:spcAft>
            </a:pPr>
            <a:endParaRPr lang="en-US" altLang="ja-JP" dirty="0">
              <a:solidFill>
                <a:schemeClr val="tx1"/>
              </a:solidFill>
            </a:endParaRPr>
          </a:p>
          <a:p>
            <a:pPr algn="ctr" fontAlgn="auto">
              <a:spcBef>
                <a:spcPts val="0"/>
              </a:spcBef>
              <a:spcAft>
                <a:spcPts val="0"/>
              </a:spcAft>
            </a:pPr>
            <a:endParaRPr kumimoji="1" lang="en-US" altLang="ja-JP" dirty="0">
              <a:solidFill>
                <a:schemeClr val="tx1"/>
              </a:solidFill>
            </a:endParaRPr>
          </a:p>
          <a:p>
            <a:pPr algn="ctr" fontAlgn="auto">
              <a:spcBef>
                <a:spcPts val="0"/>
              </a:spcBef>
              <a:spcAft>
                <a:spcPts val="0"/>
              </a:spcAft>
            </a:pPr>
            <a:endParaRPr lang="en-US" altLang="ja-JP" dirty="0">
              <a:solidFill>
                <a:schemeClr val="tx1"/>
              </a:solidFill>
            </a:endParaRPr>
          </a:p>
          <a:p>
            <a:pPr algn="ctr" fontAlgn="auto">
              <a:spcBef>
                <a:spcPts val="0"/>
              </a:spcBef>
              <a:spcAft>
                <a:spcPts val="0"/>
              </a:spcAft>
            </a:pPr>
            <a:endParaRPr kumimoji="1" lang="en-US" altLang="ja-JP" dirty="0">
              <a:solidFill>
                <a:schemeClr val="tx1"/>
              </a:solidFill>
            </a:endParaRPr>
          </a:p>
          <a:p>
            <a:pPr algn="ctr" fontAlgn="auto">
              <a:spcBef>
                <a:spcPts val="0"/>
              </a:spcBef>
              <a:spcAft>
                <a:spcPts val="0"/>
              </a:spcAft>
            </a:pPr>
            <a:endParaRPr lang="en-US" altLang="ja-JP" dirty="0">
              <a:solidFill>
                <a:schemeClr val="tx1"/>
              </a:solidFill>
            </a:endParaRPr>
          </a:p>
          <a:p>
            <a:pPr algn="ctr" fontAlgn="auto">
              <a:spcBef>
                <a:spcPts val="0"/>
              </a:spcBef>
              <a:spcAft>
                <a:spcPts val="0"/>
              </a:spcAft>
            </a:pPr>
            <a:r>
              <a:rPr kumimoji="1" lang="ja-JP" altLang="en-US" dirty="0">
                <a:solidFill>
                  <a:schemeClr val="tx1"/>
                </a:solidFill>
              </a:rPr>
              <a:t>最寄り駅：八幡町入口</a:t>
            </a:r>
            <a:endParaRPr kumimoji="1" lang="en-US" altLang="ja-JP" dirty="0">
              <a:solidFill>
                <a:schemeClr val="tx1"/>
              </a:solidFill>
            </a:endParaRPr>
          </a:p>
          <a:p>
            <a:pPr algn="ctr" fontAlgn="auto">
              <a:spcBef>
                <a:spcPts val="0"/>
              </a:spcBef>
              <a:spcAft>
                <a:spcPts val="0"/>
              </a:spcAft>
            </a:pPr>
            <a:endParaRPr kumimoji="1" lang="en-US" altLang="ja-JP" dirty="0">
              <a:solidFill>
                <a:schemeClr val="tx1"/>
              </a:solidFill>
            </a:endParaRPr>
          </a:p>
          <a:p>
            <a:pPr algn="ctr" fontAlgn="auto">
              <a:spcBef>
                <a:spcPts val="0"/>
              </a:spcBef>
              <a:spcAft>
                <a:spcPts val="0"/>
              </a:spcAft>
            </a:pPr>
            <a:endParaRPr kumimoji="1" lang="ja-JP" altLang="en-US" dirty="0">
              <a:solidFill>
                <a:schemeClr val="tx1"/>
              </a:solidFill>
            </a:endParaRPr>
          </a:p>
        </p:txBody>
      </p:sp>
      <p:sp>
        <p:nvSpPr>
          <p:cNvPr id="41" name="テキスト ボックス 40">
            <a:extLst>
              <a:ext uri="{FF2B5EF4-FFF2-40B4-BE49-F238E27FC236}">
                <a16:creationId xmlns:a16="http://schemas.microsoft.com/office/drawing/2014/main" id="{878879AA-D55D-43AA-BFB4-F59B9EA881E5}"/>
              </a:ext>
            </a:extLst>
          </p:cNvPr>
          <p:cNvSpPr txBox="1"/>
          <p:nvPr/>
        </p:nvSpPr>
        <p:spPr>
          <a:xfrm>
            <a:off x="3179985" y="3966031"/>
            <a:ext cx="2726838" cy="1200329"/>
          </a:xfrm>
          <a:prstGeom prst="rect">
            <a:avLst/>
          </a:prstGeom>
          <a:noFill/>
        </p:spPr>
        <p:txBody>
          <a:bodyPr wrap="square" rtlCol="0">
            <a:spAutoFit/>
          </a:bodyPr>
          <a:lstStyle/>
          <a:p>
            <a:r>
              <a:rPr kumimoji="1" lang="ja-JP" altLang="en-US" sz="2400" b="1" dirty="0"/>
              <a:t>中央バス</a:t>
            </a:r>
            <a:endParaRPr kumimoji="1" lang="en-US" altLang="ja-JP" sz="2400" b="1" dirty="0"/>
          </a:p>
          <a:p>
            <a:r>
              <a:rPr kumimoji="1" lang="ja-JP" altLang="en-US" sz="2400" b="1" dirty="0">
                <a:solidFill>
                  <a:srgbClr val="FF0000"/>
                </a:solidFill>
              </a:rPr>
              <a:t>「札厚線」</a:t>
            </a:r>
            <a:r>
              <a:rPr kumimoji="1" lang="ja-JP" altLang="en-US" sz="2400" b="1" dirty="0"/>
              <a:t>で約</a:t>
            </a:r>
            <a:r>
              <a:rPr kumimoji="1" lang="en-US" altLang="ja-JP" sz="2400" b="1" dirty="0"/>
              <a:t>60</a:t>
            </a:r>
            <a:r>
              <a:rPr kumimoji="1" lang="ja-JP" altLang="en-US" sz="2400" b="1" dirty="0"/>
              <a:t>分</a:t>
            </a:r>
            <a:endParaRPr lang="en-US" altLang="ja-JP" sz="2400" b="1" dirty="0"/>
          </a:p>
          <a:p>
            <a:r>
              <a:rPr lang="ja-JP" altLang="en-US" sz="2400" b="1" dirty="0"/>
              <a:t>￥</a:t>
            </a:r>
            <a:r>
              <a:rPr lang="en-US" altLang="ja-JP" sz="2400" b="1" dirty="0"/>
              <a:t>840</a:t>
            </a:r>
            <a:endParaRPr kumimoji="1" lang="en-US" altLang="ja-JP" sz="2400" b="1" dirty="0"/>
          </a:p>
        </p:txBody>
      </p:sp>
      <p:sp>
        <p:nvSpPr>
          <p:cNvPr id="22" name="星: 8 pt 21">
            <a:extLst>
              <a:ext uri="{FF2B5EF4-FFF2-40B4-BE49-F238E27FC236}">
                <a16:creationId xmlns:a16="http://schemas.microsoft.com/office/drawing/2014/main" id="{7EA6BB9B-7C5E-CDD2-3ED9-8C4497BF1835}"/>
              </a:ext>
            </a:extLst>
          </p:cNvPr>
          <p:cNvSpPr/>
          <p:nvPr/>
        </p:nvSpPr>
        <p:spPr>
          <a:xfrm>
            <a:off x="8870045"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lang="ja-JP" altLang="en-US" sz="2000" dirty="0">
                <a:ln w="0"/>
                <a:solidFill>
                  <a:schemeClr val="tx1"/>
                </a:solidFill>
                <a:effectLst>
                  <a:outerShdw blurRad="38100" dist="19050" dir="2700000" algn="tl" rotWithShape="0">
                    <a:schemeClr val="dk1">
                      <a:alpha val="40000"/>
                    </a:schemeClr>
                  </a:outerShdw>
                </a:effectLst>
              </a:rPr>
              <a:t>２０</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pic>
        <p:nvPicPr>
          <p:cNvPr id="7" name="図 6">
            <a:extLst>
              <a:ext uri="{FF2B5EF4-FFF2-40B4-BE49-F238E27FC236}">
                <a16:creationId xmlns:a16="http://schemas.microsoft.com/office/drawing/2014/main" id="{E3118773-7F51-4D23-8274-08B3A8BBE956}"/>
              </a:ext>
            </a:extLst>
          </p:cNvPr>
          <p:cNvPicPr>
            <a:picLocks noChangeAspect="1"/>
          </p:cNvPicPr>
          <p:nvPr/>
        </p:nvPicPr>
        <p:blipFill>
          <a:blip r:embed="rId2"/>
          <a:stretch>
            <a:fillRect/>
          </a:stretch>
        </p:blipFill>
        <p:spPr>
          <a:xfrm>
            <a:off x="6009197" y="2577748"/>
            <a:ext cx="3249450" cy="1609483"/>
          </a:xfrm>
          <a:prstGeom prst="rect">
            <a:avLst/>
          </a:prstGeom>
        </p:spPr>
      </p:pic>
    </p:spTree>
    <p:extLst>
      <p:ext uri="{BB962C8B-B14F-4D97-AF65-F5344CB8AC3E}">
        <p14:creationId xmlns:p14="http://schemas.microsoft.com/office/powerpoint/2010/main" val="145150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２１　留意事項</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テキスト ボックス 16"/>
          <p:cNvSpPr txBox="1"/>
          <p:nvPr/>
        </p:nvSpPr>
        <p:spPr>
          <a:xfrm>
            <a:off x="330086" y="332656"/>
            <a:ext cx="9462754" cy="5632311"/>
          </a:xfrm>
          <a:prstGeom prst="rect">
            <a:avLst/>
          </a:prstGeom>
          <a:noFill/>
        </p:spPr>
        <p:txBody>
          <a:bodyPr wrap="square" rtlCol="0">
            <a:spAutoFit/>
          </a:bodyPr>
          <a:lstStyle/>
          <a:p>
            <a:endParaRPr lang="en-US" altLang="ja-JP" sz="2400" dirty="0">
              <a:latin typeface="+mn-ea"/>
              <a:ea typeface="+mn-ea"/>
            </a:endParaRPr>
          </a:p>
          <a:p>
            <a:r>
              <a:rPr lang="ja-JP" altLang="en-US" sz="2400" dirty="0">
                <a:latin typeface="+mn-ea"/>
                <a:ea typeface="+mn-ea"/>
              </a:rPr>
              <a:t>①</a:t>
            </a:r>
            <a:r>
              <a:rPr lang="ja-JP" altLang="en-US" sz="2400" dirty="0">
                <a:solidFill>
                  <a:srgbClr val="FF0000"/>
                </a:solidFill>
                <a:latin typeface="+mn-ea"/>
                <a:ea typeface="+mn-ea"/>
              </a:rPr>
              <a:t>滞在拠点までの往復交通費は参加者の負担</a:t>
            </a:r>
            <a:r>
              <a:rPr lang="ja-JP" altLang="en-US" sz="2400" dirty="0">
                <a:latin typeface="+mn-ea"/>
                <a:ea typeface="+mn-ea"/>
              </a:rPr>
              <a:t>となります。</a:t>
            </a:r>
            <a:endParaRPr lang="en-US" altLang="ja-JP" sz="2400" dirty="0">
              <a:latin typeface="+mn-ea"/>
              <a:ea typeface="+mn-ea"/>
            </a:endParaRPr>
          </a:p>
          <a:p>
            <a:endParaRPr lang="en-US" altLang="ja-JP" sz="2400" dirty="0">
              <a:latin typeface="+mn-ea"/>
            </a:endParaRPr>
          </a:p>
          <a:p>
            <a:r>
              <a:rPr lang="en-US" altLang="ja-JP" sz="2400" dirty="0">
                <a:latin typeface="+mn-ea"/>
              </a:rPr>
              <a:t>②</a:t>
            </a:r>
            <a:r>
              <a:rPr lang="ja-JP" altLang="en-US" sz="2400" dirty="0">
                <a:latin typeface="+mn-ea"/>
              </a:rPr>
              <a:t>活動期間中に知り得た秘密事項を他に漏らしてはいけません。</a:t>
            </a:r>
            <a:endParaRPr lang="en-US" altLang="ja-JP" sz="2400" dirty="0">
              <a:latin typeface="+mn-ea"/>
            </a:endParaRPr>
          </a:p>
          <a:p>
            <a:endParaRPr lang="en-US" altLang="ja-JP" sz="2400" dirty="0">
              <a:latin typeface="+mn-ea"/>
            </a:endParaRPr>
          </a:p>
          <a:p>
            <a:r>
              <a:rPr lang="en-US" altLang="ja-JP" sz="2400" dirty="0">
                <a:latin typeface="+mn-ea"/>
              </a:rPr>
              <a:t>③</a:t>
            </a:r>
            <a:r>
              <a:rPr lang="ja-JP" altLang="en-US" sz="2400" dirty="0">
                <a:latin typeface="+mn-ea"/>
              </a:rPr>
              <a:t>活動期間とは別に、</a:t>
            </a:r>
            <a:r>
              <a:rPr lang="ja-JP" altLang="en-US" sz="2400" dirty="0">
                <a:solidFill>
                  <a:srgbClr val="FF0000"/>
                </a:solidFill>
                <a:latin typeface="+mn-ea"/>
              </a:rPr>
              <a:t>実際の現地入り日時、退去日時を</a:t>
            </a:r>
            <a:endParaRPr lang="en-US" altLang="ja-JP" sz="2400" dirty="0">
              <a:solidFill>
                <a:srgbClr val="FF0000"/>
              </a:solidFill>
              <a:latin typeface="+mn-ea"/>
            </a:endParaRPr>
          </a:p>
          <a:p>
            <a:r>
              <a:rPr lang="ja-JP" altLang="en-US" sz="2400" b="1" dirty="0">
                <a:solidFill>
                  <a:srgbClr val="FF0000"/>
                </a:solidFill>
                <a:latin typeface="+mn-ea"/>
              </a:rPr>
              <a:t>    事前に担当までメールでご連絡</a:t>
            </a:r>
            <a:r>
              <a:rPr lang="ja-JP" altLang="en-US" sz="2400" dirty="0">
                <a:latin typeface="+mn-ea"/>
              </a:rPr>
              <a:t>ください。</a:t>
            </a:r>
            <a:endParaRPr lang="en-US" altLang="ja-JP" sz="2400" dirty="0">
              <a:latin typeface="+mn-ea"/>
            </a:endParaRPr>
          </a:p>
          <a:p>
            <a:r>
              <a:rPr lang="ja-JP" altLang="en-US" sz="2400" dirty="0">
                <a:latin typeface="+mn-ea"/>
              </a:rPr>
              <a:t>　（</a:t>
            </a:r>
            <a:r>
              <a:rPr lang="ja-JP" altLang="en-US" sz="2400" b="1" dirty="0">
                <a:solidFill>
                  <a:srgbClr val="FF0000"/>
                </a:solidFill>
                <a:latin typeface="+mn-ea"/>
              </a:rPr>
              <a:t>事前にご連絡いただいた到着時刻に遅れる場合は</a:t>
            </a:r>
            <a:endParaRPr lang="en-US" altLang="ja-JP" sz="2400" b="1" dirty="0">
              <a:solidFill>
                <a:srgbClr val="FF0000"/>
              </a:solidFill>
              <a:latin typeface="+mn-ea"/>
            </a:endParaRPr>
          </a:p>
          <a:p>
            <a:r>
              <a:rPr lang="ja-JP" altLang="en-US" sz="2400" b="1" dirty="0">
                <a:solidFill>
                  <a:srgbClr val="FF0000"/>
                </a:solidFill>
                <a:latin typeface="+mn-ea"/>
              </a:rPr>
              <a:t>　　　　　　　　　　　　　　その都度早めに担当まで電話でご連絡ください</a:t>
            </a:r>
            <a:r>
              <a:rPr lang="ja-JP" altLang="en-US" sz="2400" dirty="0">
                <a:latin typeface="+mn-ea"/>
              </a:rPr>
              <a:t>）</a:t>
            </a:r>
            <a:endParaRPr lang="en-US" altLang="ja-JP" sz="2400" dirty="0">
              <a:latin typeface="+mn-ea"/>
            </a:endParaRPr>
          </a:p>
          <a:p>
            <a:endParaRPr lang="en-US" altLang="ja-JP" sz="2400" dirty="0">
              <a:latin typeface="+mn-ea"/>
            </a:endParaRPr>
          </a:p>
          <a:p>
            <a:r>
              <a:rPr lang="ja-JP" altLang="en-US" sz="2400" dirty="0">
                <a:latin typeface="+mn-ea"/>
              </a:rPr>
              <a:t>担当：堤　</a:t>
            </a:r>
            <a:r>
              <a:rPr lang="en-US" altLang="ja-JP" sz="2400" dirty="0">
                <a:solidFill>
                  <a:srgbClr val="FF0000"/>
                </a:solidFill>
                <a:latin typeface="+mn-ea"/>
              </a:rPr>
              <a:t>080-5175-2084</a:t>
            </a:r>
            <a:r>
              <a:rPr lang="ja-JP" altLang="en-US" sz="2400" dirty="0">
                <a:latin typeface="+mn-ea"/>
              </a:rPr>
              <a:t>　</a:t>
            </a:r>
            <a:endParaRPr lang="en-US" altLang="ja-JP" sz="2400" dirty="0">
              <a:latin typeface="+mn-ea"/>
            </a:endParaRPr>
          </a:p>
          <a:p>
            <a:r>
              <a:rPr lang="ja-JP" altLang="en-US" sz="2400" dirty="0">
                <a:latin typeface="+mn-ea"/>
              </a:rPr>
              <a:t>事務所：</a:t>
            </a:r>
            <a:r>
              <a:rPr lang="ja-JP" altLang="en-US" sz="2400" dirty="0">
                <a:latin typeface="+mn-ea"/>
                <a:sym typeface="Wingdings" panose="05000000000000000000" pitchFamily="2" charset="2"/>
              </a:rPr>
              <a:t>（</a:t>
            </a:r>
            <a:r>
              <a:rPr lang="en-US" altLang="ja-JP" sz="2400" dirty="0">
                <a:solidFill>
                  <a:srgbClr val="FF0000"/>
                </a:solidFill>
                <a:latin typeface="+mn-ea"/>
                <a:sym typeface="Wingdings" panose="05000000000000000000" pitchFamily="2" charset="2"/>
              </a:rPr>
              <a:t>0133</a:t>
            </a:r>
            <a:r>
              <a:rPr lang="ja-JP" altLang="en-US" sz="2400" dirty="0">
                <a:latin typeface="+mn-ea"/>
              </a:rPr>
              <a:t>）</a:t>
            </a:r>
            <a:r>
              <a:rPr lang="en-US" altLang="ja-JP" sz="2400" dirty="0">
                <a:solidFill>
                  <a:srgbClr val="FF0000"/>
                </a:solidFill>
                <a:latin typeface="+mn-ea"/>
              </a:rPr>
              <a:t>66-3345</a:t>
            </a:r>
            <a:r>
              <a:rPr lang="ja-JP" altLang="en-US" sz="2400" dirty="0">
                <a:latin typeface="+mn-ea"/>
              </a:rPr>
              <a:t>（担当に繋がらない場合）　</a:t>
            </a:r>
            <a:endParaRPr lang="en-US" altLang="ja-JP" sz="2400" dirty="0">
              <a:latin typeface="+mn-ea"/>
            </a:endParaRPr>
          </a:p>
          <a:p>
            <a:r>
              <a:rPr lang="en-US" altLang="ja-JP" sz="2400" dirty="0">
                <a:latin typeface="+mn-ea"/>
              </a:rPr>
              <a:t>※</a:t>
            </a:r>
            <a:r>
              <a:rPr lang="ja-JP" altLang="en-US" sz="2400" dirty="0">
                <a:latin typeface="+mn-ea"/>
              </a:rPr>
              <a:t>空港から現地までのバスの乗り継ぎ等があることから、早い時間の　　</a:t>
            </a:r>
            <a:endParaRPr lang="en-US" altLang="ja-JP" sz="2400" dirty="0">
              <a:latin typeface="+mn-ea"/>
            </a:endParaRPr>
          </a:p>
          <a:p>
            <a:r>
              <a:rPr lang="ja-JP" altLang="en-US" sz="2400" dirty="0">
                <a:latin typeface="+mn-ea"/>
              </a:rPr>
              <a:t>　　 入居をオススメします。</a:t>
            </a:r>
            <a:endParaRPr lang="en-US" altLang="ja-JP" sz="2400" dirty="0">
              <a:latin typeface="+mn-ea"/>
            </a:endParaRPr>
          </a:p>
          <a:p>
            <a:endParaRPr lang="en-US" altLang="ja-JP" sz="2400" dirty="0">
              <a:latin typeface="+mn-ea"/>
            </a:endParaRPr>
          </a:p>
        </p:txBody>
      </p:sp>
      <p:sp>
        <p:nvSpPr>
          <p:cNvPr id="5" name="星: 8 pt 4">
            <a:extLst>
              <a:ext uri="{FF2B5EF4-FFF2-40B4-BE49-F238E27FC236}">
                <a16:creationId xmlns:a16="http://schemas.microsoft.com/office/drawing/2014/main" id="{E988391F-F3F3-84ED-0E5F-1CAB491F81ED}"/>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２１</a:t>
            </a:r>
          </a:p>
        </p:txBody>
      </p:sp>
    </p:spTree>
    <p:extLst>
      <p:ext uri="{BB962C8B-B14F-4D97-AF65-F5344CB8AC3E}">
        <p14:creationId xmlns:p14="http://schemas.microsoft.com/office/powerpoint/2010/main" val="224633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２１　留意事項</a:t>
            </a:r>
          </a:p>
        </p:txBody>
      </p:sp>
      <p:sp>
        <p:nvSpPr>
          <p:cNvPr id="3" name="正方形/長方形 2"/>
          <p:cNvSpPr/>
          <p:nvPr/>
        </p:nvSpPr>
        <p:spPr>
          <a:xfrm>
            <a:off x="22207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テキスト ボックス 16"/>
          <p:cNvSpPr txBox="1"/>
          <p:nvPr/>
        </p:nvSpPr>
        <p:spPr>
          <a:xfrm>
            <a:off x="359800" y="692696"/>
            <a:ext cx="9289032" cy="5632311"/>
          </a:xfrm>
          <a:prstGeom prst="rect">
            <a:avLst/>
          </a:prstGeom>
          <a:noFill/>
        </p:spPr>
        <p:txBody>
          <a:bodyPr wrap="square" rtlCol="0">
            <a:spAutoFit/>
          </a:bodyPr>
          <a:lstStyle/>
          <a:p>
            <a:r>
              <a:rPr lang="en-US" altLang="ja-JP" sz="2400" dirty="0">
                <a:latin typeface="+mn-ea"/>
              </a:rPr>
              <a:t>④</a:t>
            </a:r>
            <a:r>
              <a:rPr lang="ja-JP" altLang="en-US" sz="2400" dirty="0">
                <a:latin typeface="+mn-ea"/>
              </a:rPr>
              <a:t>受入農家への挨拶など、礼儀正しい行動に努めてください。</a:t>
            </a:r>
            <a:endParaRPr lang="en-US" altLang="ja-JP" sz="2400" dirty="0">
              <a:latin typeface="+mn-ea"/>
            </a:endParaRPr>
          </a:p>
          <a:p>
            <a:endParaRPr lang="en-US" altLang="ja-JP" sz="2400" dirty="0">
              <a:latin typeface="+mn-ea"/>
            </a:endParaRPr>
          </a:p>
          <a:p>
            <a:r>
              <a:rPr lang="en-US" altLang="ja-JP" sz="2400" dirty="0">
                <a:latin typeface="+mn-ea"/>
              </a:rPr>
              <a:t>⑤</a:t>
            </a:r>
            <a:r>
              <a:rPr lang="ja-JP" altLang="en-US" sz="2400" dirty="0">
                <a:latin typeface="+mn-ea"/>
              </a:rPr>
              <a:t>体調を崩したりするケースもないとは言えません。</a:t>
            </a:r>
            <a:endParaRPr lang="en-US" altLang="ja-JP" sz="2400" dirty="0">
              <a:latin typeface="+mn-ea"/>
            </a:endParaRPr>
          </a:p>
          <a:p>
            <a:r>
              <a:rPr lang="ja-JP" altLang="en-US" sz="2400" dirty="0">
                <a:latin typeface="+mn-ea"/>
              </a:rPr>
              <a:t>　 </a:t>
            </a:r>
            <a:r>
              <a:rPr lang="ja-JP" altLang="en-US" sz="2400" dirty="0">
                <a:solidFill>
                  <a:srgbClr val="FF0000"/>
                </a:solidFill>
                <a:latin typeface="+mn-ea"/>
              </a:rPr>
              <a:t>保険証は必ず持参</a:t>
            </a:r>
            <a:r>
              <a:rPr lang="ja-JP" altLang="en-US" sz="2400" dirty="0">
                <a:latin typeface="+mn-ea"/>
              </a:rPr>
              <a:t>してください。</a:t>
            </a:r>
            <a:endParaRPr lang="en-US" altLang="ja-JP" sz="2400" dirty="0">
              <a:latin typeface="+mn-ea"/>
            </a:endParaRPr>
          </a:p>
          <a:p>
            <a:endParaRPr lang="en-US" altLang="ja-JP" sz="2400" dirty="0">
              <a:latin typeface="+mn-ea"/>
              <a:ea typeface="+mn-ea"/>
            </a:endParaRPr>
          </a:p>
          <a:p>
            <a:r>
              <a:rPr lang="en-US" altLang="ja-JP" sz="2400" dirty="0">
                <a:latin typeface="+mn-ea"/>
              </a:rPr>
              <a:t>⑥</a:t>
            </a:r>
            <a:r>
              <a:rPr lang="ja-JP" altLang="en-US" sz="2400" dirty="0">
                <a:latin typeface="+mn-ea"/>
              </a:rPr>
              <a:t>夏場でも朝方や夜は肌寒いことがあります。</a:t>
            </a:r>
            <a:endParaRPr lang="en-US" altLang="ja-JP" sz="2400" dirty="0">
              <a:latin typeface="+mn-ea"/>
            </a:endParaRPr>
          </a:p>
          <a:p>
            <a:r>
              <a:rPr lang="ja-JP" altLang="en-US" sz="2400" dirty="0">
                <a:solidFill>
                  <a:srgbClr val="FF0000"/>
                </a:solidFill>
                <a:latin typeface="+mn-ea"/>
              </a:rPr>
              <a:t>　 上着なども各自で準備</a:t>
            </a:r>
            <a:r>
              <a:rPr lang="ja-JP" altLang="en-US" sz="2400" dirty="0">
                <a:latin typeface="+mn-ea"/>
              </a:rPr>
              <a:t>してください。</a:t>
            </a:r>
            <a:endParaRPr lang="en-US" altLang="ja-JP" sz="2400" dirty="0">
              <a:latin typeface="+mn-ea"/>
            </a:endParaRPr>
          </a:p>
          <a:p>
            <a:r>
              <a:rPr lang="en-US" altLang="ja-JP" sz="2400" dirty="0">
                <a:solidFill>
                  <a:srgbClr val="FF0000"/>
                </a:solidFill>
                <a:latin typeface="+mn-ea"/>
              </a:rPr>
              <a:t>   </a:t>
            </a:r>
            <a:endParaRPr lang="en-US" altLang="ja-JP" sz="2400" dirty="0">
              <a:latin typeface="+mn-ea"/>
            </a:endParaRPr>
          </a:p>
          <a:p>
            <a:r>
              <a:rPr lang="en-US" altLang="ja-JP" sz="2400" dirty="0">
                <a:latin typeface="+mn-ea"/>
              </a:rPr>
              <a:t>⑦</a:t>
            </a:r>
            <a:r>
              <a:rPr lang="ja-JP" altLang="en-US" sz="2400" dirty="0">
                <a:latin typeface="+mn-ea"/>
              </a:rPr>
              <a:t>盗難防止対策、特に</a:t>
            </a:r>
            <a:r>
              <a:rPr lang="ja-JP" altLang="en-US" sz="2400" dirty="0">
                <a:solidFill>
                  <a:srgbClr val="FF0000"/>
                </a:solidFill>
                <a:latin typeface="+mn-ea"/>
              </a:rPr>
              <a:t>貴重品の管理などには注意</a:t>
            </a:r>
            <a:r>
              <a:rPr lang="ja-JP" altLang="en-US" sz="2400" dirty="0">
                <a:latin typeface="+mn-ea"/>
              </a:rPr>
              <a:t>してください。</a:t>
            </a:r>
            <a:endParaRPr lang="en-US" altLang="ja-JP" sz="2400" dirty="0">
              <a:latin typeface="+mn-ea"/>
            </a:endParaRPr>
          </a:p>
          <a:p>
            <a:endParaRPr lang="en-US" altLang="ja-JP" sz="2400" dirty="0">
              <a:latin typeface="+mn-ea"/>
              <a:ea typeface="+mn-ea"/>
            </a:endParaRPr>
          </a:p>
          <a:p>
            <a:r>
              <a:rPr lang="ja-JP" altLang="en-US" sz="2400" dirty="0">
                <a:latin typeface="+mn-ea"/>
                <a:ea typeface="+mn-ea"/>
              </a:rPr>
              <a:t>⑧滞在拠点となる</a:t>
            </a:r>
            <a:r>
              <a:rPr lang="ja-JP" altLang="en-US" sz="2400" dirty="0">
                <a:solidFill>
                  <a:srgbClr val="FF0000"/>
                </a:solidFill>
                <a:latin typeface="+mn-ea"/>
                <a:ea typeface="+mn-ea"/>
              </a:rPr>
              <a:t>シェアハウス内の</a:t>
            </a:r>
            <a:r>
              <a:rPr lang="ja-JP" altLang="en-US" sz="2400" dirty="0">
                <a:solidFill>
                  <a:srgbClr val="FF0000"/>
                </a:solidFill>
                <a:latin typeface="+mn-ea"/>
              </a:rPr>
              <a:t>清掃や</a:t>
            </a:r>
            <a:r>
              <a:rPr lang="ja-JP" altLang="en-US" sz="2400" dirty="0">
                <a:solidFill>
                  <a:srgbClr val="FF0000"/>
                </a:solidFill>
                <a:latin typeface="+mn-ea"/>
                <a:ea typeface="+mn-ea"/>
              </a:rPr>
              <a:t>整理整頓</a:t>
            </a:r>
            <a:r>
              <a:rPr lang="ja-JP" altLang="en-US" sz="2400" dirty="0">
                <a:latin typeface="+mn-ea"/>
                <a:ea typeface="+mn-ea"/>
              </a:rPr>
              <a:t>などに心掛け、</a:t>
            </a:r>
            <a:endParaRPr lang="en-US" altLang="ja-JP" sz="2400" dirty="0">
              <a:latin typeface="+mn-ea"/>
              <a:ea typeface="+mn-ea"/>
            </a:endParaRPr>
          </a:p>
          <a:p>
            <a:r>
              <a:rPr lang="ja-JP" altLang="en-US" sz="2400" dirty="0">
                <a:latin typeface="+mn-ea"/>
                <a:ea typeface="+mn-ea"/>
              </a:rPr>
              <a:t>　 衛生的な住環境維持に努めてください。</a:t>
            </a:r>
            <a:endParaRPr lang="en-US" altLang="ja-JP" sz="2400" dirty="0">
              <a:latin typeface="+mn-ea"/>
              <a:ea typeface="+mn-ea"/>
            </a:endParaRPr>
          </a:p>
          <a:p>
            <a:r>
              <a:rPr lang="ja-JP" altLang="en-US" sz="2400" dirty="0">
                <a:solidFill>
                  <a:srgbClr val="FF0000"/>
                </a:solidFill>
                <a:latin typeface="+mn-ea"/>
                <a:ea typeface="+mn-ea"/>
              </a:rPr>
              <a:t>   </a:t>
            </a:r>
            <a:endParaRPr lang="en-US" altLang="ja-JP" sz="2400" dirty="0">
              <a:latin typeface="+mn-ea"/>
              <a:ea typeface="+mn-ea"/>
            </a:endParaRPr>
          </a:p>
          <a:p>
            <a:r>
              <a:rPr lang="ja-JP" altLang="en-US" sz="2400" dirty="0">
                <a:latin typeface="+mn-ea"/>
                <a:ea typeface="+mn-ea"/>
              </a:rPr>
              <a:t>⑨</a:t>
            </a:r>
            <a:r>
              <a:rPr lang="ja-JP" altLang="en-US" sz="2400" dirty="0">
                <a:solidFill>
                  <a:srgbClr val="FF0000"/>
                </a:solidFill>
                <a:latin typeface="+mn-ea"/>
                <a:ea typeface="+mn-ea"/>
              </a:rPr>
              <a:t>シェアハウスの</a:t>
            </a:r>
            <a:r>
              <a:rPr lang="ja-JP" altLang="en-US" sz="2400" dirty="0">
                <a:solidFill>
                  <a:srgbClr val="FF0000"/>
                </a:solidFill>
                <a:latin typeface="+mn-ea"/>
              </a:rPr>
              <a:t>施設を傷付けたり、破損したりしないよう</a:t>
            </a:r>
            <a:r>
              <a:rPr lang="ja-JP" altLang="en-US" sz="2400" dirty="0">
                <a:latin typeface="+mn-ea"/>
              </a:rPr>
              <a:t>、特に注意を  </a:t>
            </a:r>
            <a:endParaRPr lang="en-US" altLang="ja-JP" sz="2400" dirty="0">
              <a:latin typeface="+mn-ea"/>
            </a:endParaRPr>
          </a:p>
          <a:p>
            <a:r>
              <a:rPr lang="en-US" altLang="ja-JP" sz="2400" dirty="0">
                <a:latin typeface="+mn-ea"/>
              </a:rPr>
              <a:t>   </a:t>
            </a:r>
            <a:r>
              <a:rPr lang="ja-JP" altLang="en-US" sz="2400" dirty="0">
                <a:latin typeface="+mn-ea"/>
              </a:rPr>
              <a:t>払って利用してください。</a:t>
            </a:r>
            <a:endParaRPr lang="en-US" altLang="ja-JP" sz="2400" dirty="0">
              <a:latin typeface="+mn-ea"/>
            </a:endParaRPr>
          </a:p>
        </p:txBody>
      </p:sp>
      <p:sp>
        <p:nvSpPr>
          <p:cNvPr id="5" name="星: 8 pt 4">
            <a:extLst>
              <a:ext uri="{FF2B5EF4-FFF2-40B4-BE49-F238E27FC236}">
                <a16:creationId xmlns:a16="http://schemas.microsoft.com/office/drawing/2014/main" id="{BDD3F909-FD05-EBF2-DCCF-D1AB6E2F30FA}"/>
              </a:ext>
            </a:extLst>
          </p:cNvPr>
          <p:cNvSpPr/>
          <p:nvPr/>
        </p:nvSpPr>
        <p:spPr>
          <a:xfrm>
            <a:off x="890604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lang="ja-JP" altLang="en-US" sz="2000" dirty="0">
                <a:ln w="0"/>
                <a:solidFill>
                  <a:schemeClr val="tx1"/>
                </a:solidFill>
                <a:effectLst>
                  <a:outerShdw blurRad="38100" dist="19050" dir="2700000" algn="tl" rotWithShape="0">
                    <a:schemeClr val="dk1">
                      <a:alpha val="40000"/>
                    </a:schemeClr>
                  </a:outerShdw>
                </a:effectLst>
              </a:rPr>
              <a:t>２２</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5006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２１　留意事項</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テキスト ボックス 16"/>
          <p:cNvSpPr txBox="1"/>
          <p:nvPr/>
        </p:nvSpPr>
        <p:spPr>
          <a:xfrm>
            <a:off x="359800" y="692696"/>
            <a:ext cx="9289032" cy="3416320"/>
          </a:xfrm>
          <a:prstGeom prst="rect">
            <a:avLst/>
          </a:prstGeom>
          <a:noFill/>
        </p:spPr>
        <p:txBody>
          <a:bodyPr wrap="square" rtlCol="0">
            <a:spAutoFit/>
          </a:bodyPr>
          <a:lstStyle/>
          <a:p>
            <a:endParaRPr lang="en-US" altLang="ja-JP" sz="2400" dirty="0">
              <a:latin typeface="+mn-ea"/>
            </a:endParaRPr>
          </a:p>
          <a:p>
            <a:r>
              <a:rPr lang="ja-JP" altLang="en-US" sz="2400" dirty="0">
                <a:latin typeface="+mn-ea"/>
              </a:rPr>
              <a:t>⑩　</a:t>
            </a:r>
            <a:r>
              <a:rPr lang="en-US" altLang="ja-JP" sz="2400" dirty="0">
                <a:latin typeface="+mn-ea"/>
              </a:rPr>
              <a:t> </a:t>
            </a:r>
            <a:r>
              <a:rPr lang="ja-JP" altLang="en-US" sz="2400" dirty="0">
                <a:latin typeface="+mn-ea"/>
              </a:rPr>
              <a:t>万が一、</a:t>
            </a:r>
            <a:r>
              <a:rPr lang="ja-JP" altLang="en-US" sz="2400" dirty="0">
                <a:solidFill>
                  <a:srgbClr val="FF0000"/>
                </a:solidFill>
                <a:latin typeface="+mn-ea"/>
              </a:rPr>
              <a:t>本プログラムへの参加ができなくなることによって生じた</a:t>
            </a:r>
            <a:endParaRPr lang="en-US" altLang="ja-JP" sz="2400" dirty="0">
              <a:solidFill>
                <a:srgbClr val="FF0000"/>
              </a:solidFill>
              <a:latin typeface="+mn-ea"/>
            </a:endParaRPr>
          </a:p>
          <a:p>
            <a:r>
              <a:rPr lang="ja-JP" altLang="en-US" sz="2400" dirty="0">
                <a:solidFill>
                  <a:srgbClr val="FF0000"/>
                </a:solidFill>
                <a:latin typeface="+mn-ea"/>
              </a:rPr>
              <a:t>   航空機チケットのキャンセル料等は参加者負担</a:t>
            </a:r>
            <a:r>
              <a:rPr lang="ja-JP" altLang="en-US" sz="2400" dirty="0">
                <a:latin typeface="+mn-ea"/>
              </a:rPr>
              <a:t>となります。</a:t>
            </a:r>
            <a:endParaRPr lang="en-US" altLang="ja-JP" sz="2400" dirty="0">
              <a:latin typeface="+mn-ea"/>
            </a:endParaRPr>
          </a:p>
          <a:p>
            <a:endParaRPr lang="en-US" altLang="ja-JP" sz="2400" dirty="0">
              <a:latin typeface="+mn-ea"/>
              <a:ea typeface="+mn-ea"/>
            </a:endParaRPr>
          </a:p>
          <a:p>
            <a:r>
              <a:rPr lang="ja-JP" altLang="en-US" sz="2400" dirty="0">
                <a:latin typeface="+mn-ea"/>
                <a:ea typeface="+mn-ea"/>
              </a:rPr>
              <a:t>⑪事前に提出頂いてる「参加申込書」、受入農家にコピーを渡します。</a:t>
            </a:r>
            <a:endParaRPr lang="en-US" altLang="ja-JP" sz="2400" dirty="0">
              <a:latin typeface="+mn-ea"/>
              <a:ea typeface="+mn-ea"/>
            </a:endParaRPr>
          </a:p>
          <a:p>
            <a:r>
              <a:rPr lang="ja-JP" altLang="en-US" sz="2400" dirty="0">
                <a:latin typeface="+mn-ea"/>
                <a:ea typeface="+mn-ea"/>
              </a:rPr>
              <a:t>　 なお、活動期間終了後、受入農家からコピーを回収し、破棄します。</a:t>
            </a:r>
            <a:endParaRPr lang="en-US" altLang="ja-JP" sz="2400" dirty="0">
              <a:latin typeface="+mn-ea"/>
              <a:ea typeface="+mn-ea"/>
            </a:endParaRPr>
          </a:p>
          <a:p>
            <a:endParaRPr lang="en-US" altLang="ja-JP" sz="2400" dirty="0">
              <a:latin typeface="+mn-ea"/>
              <a:ea typeface="+mn-ea"/>
            </a:endParaRPr>
          </a:p>
          <a:p>
            <a:r>
              <a:rPr lang="ja-JP" altLang="en-US" sz="2400" dirty="0">
                <a:latin typeface="+mn-ea"/>
              </a:rPr>
              <a:t>⑫</a:t>
            </a:r>
            <a:r>
              <a:rPr lang="ja-JP" altLang="en-US" sz="2400" dirty="0">
                <a:solidFill>
                  <a:srgbClr val="FF0000"/>
                </a:solidFill>
                <a:latin typeface="+mn-ea"/>
              </a:rPr>
              <a:t>上記留意事項を守れない場合、また、受入農家や事務局の指示に従</a:t>
            </a:r>
            <a:endParaRPr lang="en-US" altLang="ja-JP" sz="2400" dirty="0">
              <a:solidFill>
                <a:srgbClr val="FF0000"/>
              </a:solidFill>
              <a:latin typeface="+mn-ea"/>
            </a:endParaRPr>
          </a:p>
          <a:p>
            <a:r>
              <a:rPr lang="ja-JP" altLang="en-US" sz="2400" dirty="0">
                <a:solidFill>
                  <a:srgbClr val="FF0000"/>
                </a:solidFill>
                <a:latin typeface="+mn-ea"/>
              </a:rPr>
              <a:t>　 わない場合は、参加を中止して頂く場合があります。</a:t>
            </a:r>
            <a:endParaRPr lang="en-US" altLang="ja-JP" sz="2400" dirty="0">
              <a:latin typeface="+mn-ea"/>
            </a:endParaRPr>
          </a:p>
        </p:txBody>
      </p:sp>
      <p:sp>
        <p:nvSpPr>
          <p:cNvPr id="5" name="星: 8 pt 4">
            <a:extLst>
              <a:ext uri="{FF2B5EF4-FFF2-40B4-BE49-F238E27FC236}">
                <a16:creationId xmlns:a16="http://schemas.microsoft.com/office/drawing/2014/main" id="{AE4AF1D7-C8E9-9709-BF27-0DF083FA5090}"/>
              </a:ext>
            </a:extLst>
          </p:cNvPr>
          <p:cNvSpPr/>
          <p:nvPr/>
        </p:nvSpPr>
        <p:spPr>
          <a:xfrm>
            <a:off x="8841107"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２３</a:t>
            </a:r>
          </a:p>
        </p:txBody>
      </p:sp>
    </p:spTree>
    <p:extLst>
      <p:ext uri="{BB962C8B-B14F-4D97-AF65-F5344CB8AC3E}">
        <p14:creationId xmlns:p14="http://schemas.microsoft.com/office/powerpoint/2010/main" val="2545332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２２　緊急連絡先</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テキスト ボックス 16"/>
          <p:cNvSpPr txBox="1"/>
          <p:nvPr/>
        </p:nvSpPr>
        <p:spPr>
          <a:xfrm>
            <a:off x="359800" y="972578"/>
            <a:ext cx="9289032" cy="3785652"/>
          </a:xfrm>
          <a:prstGeom prst="rect">
            <a:avLst/>
          </a:prstGeom>
          <a:noFill/>
        </p:spPr>
        <p:txBody>
          <a:bodyPr wrap="square" rtlCol="0">
            <a:spAutoFit/>
          </a:bodyPr>
          <a:lstStyle/>
          <a:p>
            <a:endParaRPr lang="en-US" altLang="ja-JP" sz="2400" dirty="0">
              <a:latin typeface="+mn-ea"/>
            </a:endParaRPr>
          </a:p>
          <a:p>
            <a:r>
              <a:rPr lang="ja-JP" altLang="en-US" sz="2400" dirty="0">
                <a:latin typeface="+mn-ea"/>
              </a:rPr>
              <a:t>滞在期間中の緊急連絡先は以下のとおりです。</a:t>
            </a:r>
            <a:endParaRPr lang="en-US" altLang="ja-JP" sz="2400" dirty="0">
              <a:latin typeface="+mn-ea"/>
            </a:endParaRPr>
          </a:p>
          <a:p>
            <a:endParaRPr lang="en-US" altLang="ja-JP" sz="2400" dirty="0">
              <a:latin typeface="+mn-ea"/>
            </a:endParaRPr>
          </a:p>
          <a:p>
            <a:r>
              <a:rPr lang="ja-JP" altLang="en-US" sz="2400" dirty="0">
                <a:latin typeface="+mn-ea"/>
              </a:rPr>
              <a:t>・石狩アグリケーション現地受入コーディネーター</a:t>
            </a:r>
            <a:endParaRPr lang="en-US" altLang="ja-JP" sz="2400" dirty="0">
              <a:latin typeface="+mn-ea"/>
            </a:endParaRPr>
          </a:p>
          <a:p>
            <a:r>
              <a:rPr lang="ja-JP" altLang="en-US" sz="2400" dirty="0">
                <a:latin typeface="+mn-ea"/>
              </a:rPr>
              <a:t>　札幌市農業協同組合：堤</a:t>
            </a:r>
            <a:endParaRPr lang="en-US" altLang="ja-JP" sz="2400" dirty="0">
              <a:latin typeface="+mn-ea"/>
            </a:endParaRPr>
          </a:p>
          <a:p>
            <a:r>
              <a:rPr lang="ja-JP" altLang="en-US" sz="2400" dirty="0">
                <a:latin typeface="+mn-ea"/>
              </a:rPr>
              <a:t>　携帯電話：</a:t>
            </a:r>
            <a:r>
              <a:rPr lang="en-US" altLang="ja-JP" sz="2400" dirty="0">
                <a:latin typeface="+mn-ea"/>
              </a:rPr>
              <a:t>080-5175-2084</a:t>
            </a:r>
          </a:p>
          <a:p>
            <a:endParaRPr lang="en-US" altLang="ja-JP" sz="2400" dirty="0">
              <a:latin typeface="+mn-ea"/>
            </a:endParaRPr>
          </a:p>
          <a:p>
            <a:r>
              <a:rPr lang="ja-JP" altLang="en-US" sz="2400" dirty="0">
                <a:latin typeface="+mn-ea"/>
              </a:rPr>
              <a:t>・プロジェクト全体の統括コーディネーター</a:t>
            </a:r>
            <a:endParaRPr lang="en-US" altLang="ja-JP" sz="2400" dirty="0">
              <a:latin typeface="+mn-ea"/>
            </a:endParaRPr>
          </a:p>
          <a:p>
            <a:r>
              <a:rPr lang="ja-JP" altLang="en-US" sz="2400" dirty="0">
                <a:latin typeface="+mn-ea"/>
              </a:rPr>
              <a:t>　</a:t>
            </a:r>
            <a:r>
              <a:rPr lang="zh-TW" altLang="en-US" sz="2400" dirty="0">
                <a:latin typeface="+mn-ea"/>
              </a:rPr>
              <a:t>札幌市農業協同組合：</a:t>
            </a:r>
            <a:r>
              <a:rPr lang="ja-JP" altLang="en-US" sz="2400" dirty="0">
                <a:latin typeface="+mn-ea"/>
              </a:rPr>
              <a:t>和島</a:t>
            </a:r>
            <a:endParaRPr lang="en-US" altLang="ja-JP" sz="2400" dirty="0">
              <a:latin typeface="+mn-ea"/>
            </a:endParaRPr>
          </a:p>
          <a:p>
            <a:r>
              <a:rPr lang="ja-JP" altLang="en-US" sz="2400" dirty="0">
                <a:latin typeface="+mn-ea"/>
              </a:rPr>
              <a:t>　携帯電話：</a:t>
            </a:r>
            <a:r>
              <a:rPr lang="en-US" altLang="ja-JP" sz="2400" dirty="0">
                <a:latin typeface="+mn-ea"/>
              </a:rPr>
              <a:t>080-5723-3887</a:t>
            </a:r>
          </a:p>
        </p:txBody>
      </p:sp>
      <p:sp>
        <p:nvSpPr>
          <p:cNvPr id="5" name="星: 8 pt 4">
            <a:extLst>
              <a:ext uri="{FF2B5EF4-FFF2-40B4-BE49-F238E27FC236}">
                <a16:creationId xmlns:a16="http://schemas.microsoft.com/office/drawing/2014/main" id="{B5C422FF-FAD5-EDF7-345D-745F7F4BB2C7}"/>
              </a:ext>
            </a:extLst>
          </p:cNvPr>
          <p:cNvSpPr/>
          <p:nvPr/>
        </p:nvSpPr>
        <p:spPr>
          <a:xfrm>
            <a:off x="8835774"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２４</a:t>
            </a:r>
          </a:p>
        </p:txBody>
      </p:sp>
    </p:spTree>
    <p:extLst>
      <p:ext uri="{BB962C8B-B14F-4D97-AF65-F5344CB8AC3E}">
        <p14:creationId xmlns:p14="http://schemas.microsoft.com/office/powerpoint/2010/main" val="1829074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B08EFC1-4D10-443F-AB33-4D02E916E1AE}"/>
              </a:ext>
            </a:extLst>
          </p:cNvPr>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3" name="コンテンツ プレースホルダー 2"/>
          <p:cNvSpPr>
            <a:spLocks noGrp="1"/>
          </p:cNvSpPr>
          <p:nvPr>
            <p:ph idx="1"/>
          </p:nvPr>
        </p:nvSpPr>
        <p:spPr>
          <a:xfrm>
            <a:off x="287784" y="980728"/>
            <a:ext cx="9649087" cy="4896544"/>
          </a:xfrm>
        </p:spPr>
        <p:txBody>
          <a:bodyPr/>
          <a:lstStyle/>
          <a:p>
            <a:pPr marL="0" indent="0">
              <a:buNone/>
            </a:pPr>
            <a:r>
              <a:rPr lang="ja-JP" altLang="en-US" sz="2400" dirty="0"/>
              <a:t>　石狩アグリケーション事業を通して、石狩の農業に触れ、</a:t>
            </a:r>
            <a:endParaRPr lang="en-US" altLang="ja-JP" sz="2400" dirty="0"/>
          </a:p>
          <a:p>
            <a:pPr marL="0" indent="0">
              <a:buNone/>
            </a:pPr>
            <a:r>
              <a:rPr lang="ja-JP" altLang="en-US" sz="2400" dirty="0"/>
              <a:t>　リアルな農村生活を体験して欲しいと思っています。</a:t>
            </a:r>
            <a:endParaRPr lang="en-US" altLang="ja-JP" sz="2400" dirty="0"/>
          </a:p>
          <a:p>
            <a:pPr marL="0" indent="0">
              <a:buNone/>
            </a:pPr>
            <a:r>
              <a:rPr lang="ja-JP" altLang="en-US" sz="2400" dirty="0"/>
              <a:t>　また、日々の活動や体験を</a:t>
            </a:r>
            <a:r>
              <a:rPr lang="en-US" altLang="ja-JP" sz="2400" dirty="0"/>
              <a:t>SNS</a:t>
            </a:r>
            <a:r>
              <a:rPr lang="ja-JP" altLang="en-US" sz="2400" dirty="0"/>
              <a:t>等で発信して頂きたいです。</a:t>
            </a:r>
            <a:endParaRPr lang="en-US" altLang="ja-JP" sz="2400" dirty="0"/>
          </a:p>
          <a:p>
            <a:pPr marL="0" indent="0">
              <a:buNone/>
            </a:pPr>
            <a:r>
              <a:rPr lang="ja-JP" altLang="en-US" sz="2400" dirty="0"/>
              <a:t>　</a:t>
            </a:r>
            <a:r>
              <a:rPr lang="en-US" altLang="ja-JP" sz="2400" dirty="0"/>
              <a:t>※</a:t>
            </a:r>
            <a:r>
              <a:rPr lang="ja-JP" altLang="en-US" sz="2400" dirty="0"/>
              <a:t>「</a:t>
            </a:r>
            <a:r>
              <a:rPr lang="en-US" altLang="ja-JP" sz="2400" dirty="0"/>
              <a:t>#</a:t>
            </a:r>
            <a:r>
              <a:rPr lang="ja-JP" altLang="en-US" sz="2400" dirty="0"/>
              <a:t>石狩アグリケーション」を付けて頂けると嬉しいです。</a:t>
            </a:r>
            <a:endParaRPr lang="en-US" altLang="ja-JP" sz="2400" dirty="0"/>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r>
              <a:rPr lang="ja-JP" altLang="en-US" sz="2400" dirty="0"/>
              <a:t>○参加期間中に事務局で撮影した写真、メディア取材の媒体など、</a:t>
            </a:r>
            <a:endParaRPr lang="en-US" altLang="ja-JP" sz="2400" dirty="0"/>
          </a:p>
          <a:p>
            <a:pPr marL="0" indent="0">
              <a:buNone/>
            </a:pPr>
            <a:r>
              <a:rPr lang="ja-JP" altLang="en-US" sz="2400" dirty="0"/>
              <a:t>　</a:t>
            </a:r>
            <a:r>
              <a:rPr lang="en-US" altLang="ja-JP" sz="2400" dirty="0"/>
              <a:t>JA</a:t>
            </a:r>
            <a:r>
              <a:rPr lang="ja-JP" altLang="en-US" sz="2400" dirty="0"/>
              <a:t>さっぽろの広報誌や今後の事業の募集要項やガイダンス資料で使用　</a:t>
            </a:r>
            <a:endParaRPr lang="en-US" altLang="ja-JP" sz="2400" dirty="0"/>
          </a:p>
          <a:p>
            <a:pPr marL="0" indent="0">
              <a:buNone/>
            </a:pPr>
            <a:r>
              <a:rPr lang="ja-JP" altLang="en-US" sz="2400" dirty="0"/>
              <a:t>　させて頂きますので、ご協力を宜しくお願い致します。</a:t>
            </a:r>
            <a:endParaRPr lang="en-US" altLang="ja-JP" sz="2400" dirty="0"/>
          </a:p>
          <a:p>
            <a:pPr marL="0" indent="0">
              <a:buNone/>
            </a:pPr>
            <a:r>
              <a:rPr lang="ja-JP" altLang="en-US" sz="2400" dirty="0"/>
              <a:t>　石狩の農場で会えるのを、楽しみにしています。</a:t>
            </a:r>
            <a:endParaRPr lang="en-US" altLang="ja-JP" sz="2400" dirty="0"/>
          </a:p>
          <a:p>
            <a:pPr marL="0" indent="0">
              <a:buNone/>
            </a:pPr>
            <a:r>
              <a:rPr lang="ja-JP" altLang="en-US" sz="2400" dirty="0"/>
              <a:t>　よろしくお願いします！！</a:t>
            </a:r>
            <a:endParaRPr lang="en-US" altLang="ja-JP" sz="2400" dirty="0"/>
          </a:p>
        </p:txBody>
      </p:sp>
      <p:sp>
        <p:nvSpPr>
          <p:cNvPr id="5"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２３　おわりに</a:t>
            </a:r>
          </a:p>
        </p:txBody>
      </p:sp>
      <p:pic>
        <p:nvPicPr>
          <p:cNvPr id="6" name="図 5" descr="\\Takanashi\野村用\さけ太郎＆さけ子\saketaro_sakeko.jpg"/>
          <p:cNvPicPr/>
          <p:nvPr/>
        </p:nvPicPr>
        <p:blipFill>
          <a:blip r:embed="rId2" cstate="print"/>
          <a:srcRect/>
          <a:stretch>
            <a:fillRect/>
          </a:stretch>
        </p:blipFill>
        <p:spPr bwMode="auto">
          <a:xfrm>
            <a:off x="7344568" y="4894360"/>
            <a:ext cx="1944216" cy="1533775"/>
          </a:xfrm>
          <a:prstGeom prst="rect">
            <a:avLst/>
          </a:prstGeom>
          <a:noFill/>
          <a:ln w="9525">
            <a:noFill/>
            <a:miter lim="800000"/>
            <a:headEnd/>
            <a:tailEnd/>
          </a:ln>
        </p:spPr>
      </p:pic>
      <p:pic>
        <p:nvPicPr>
          <p:cNvPr id="9" name="図 8" descr="グラフィカル ユーザー インターフェイス, Web サイト&#10;&#10;自動的に生成された説明">
            <a:extLst>
              <a:ext uri="{FF2B5EF4-FFF2-40B4-BE49-F238E27FC236}">
                <a16:creationId xmlns:a16="http://schemas.microsoft.com/office/drawing/2014/main" id="{72403017-AFF8-025D-E045-4F2C880A8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127" y="1124744"/>
            <a:ext cx="1681679" cy="2448272"/>
          </a:xfrm>
          <a:prstGeom prst="rect">
            <a:avLst/>
          </a:prstGeom>
        </p:spPr>
      </p:pic>
      <p:sp>
        <p:nvSpPr>
          <p:cNvPr id="10" name="星: 8 pt 9">
            <a:extLst>
              <a:ext uri="{FF2B5EF4-FFF2-40B4-BE49-F238E27FC236}">
                <a16:creationId xmlns:a16="http://schemas.microsoft.com/office/drawing/2014/main" id="{E7463CAA-74FA-10B6-A13B-4A628FD6D36C}"/>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２５</a:t>
            </a:r>
          </a:p>
        </p:txBody>
      </p:sp>
    </p:spTree>
    <p:extLst>
      <p:ext uri="{BB962C8B-B14F-4D97-AF65-F5344CB8AC3E}">
        <p14:creationId xmlns:p14="http://schemas.microsoft.com/office/powerpoint/2010/main" val="344515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5214" y="2394095"/>
            <a:ext cx="9738151" cy="4359623"/>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18" name="AutoShape 3"/>
          <p:cNvSpPr>
            <a:spLocks noChangeArrowheads="1"/>
          </p:cNvSpPr>
          <p:nvPr/>
        </p:nvSpPr>
        <p:spPr bwMode="auto">
          <a:xfrm>
            <a:off x="71761" y="71135"/>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２　石狩アグリケーションの概要</a:t>
            </a:r>
            <a:endParaRPr lang="en-US" altLang="ja-JP" sz="2400" b="1" dirty="0">
              <a:solidFill>
                <a:srgbClr val="000000"/>
              </a:solidFill>
              <a:latin typeface="Arial"/>
              <a:ea typeface="ＭＳ Ｐゴシック"/>
            </a:endParaRPr>
          </a:p>
        </p:txBody>
      </p:sp>
      <p:sp>
        <p:nvSpPr>
          <p:cNvPr id="13322" name="Rectangle 2"/>
          <p:cNvSpPr>
            <a:spLocks noChangeArrowheads="1"/>
          </p:cNvSpPr>
          <p:nvPr/>
        </p:nvSpPr>
        <p:spPr bwMode="auto">
          <a:xfrm>
            <a:off x="15" y="-182518"/>
            <a:ext cx="176150" cy="36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191" tIns="43594" rIns="87191" bIns="43594" anchor="ctr">
            <a:spAutoFit/>
          </a:bodyPr>
          <a:lstStyle/>
          <a:p>
            <a:pPr algn="l" defTabSz="870788" fontAlgn="auto">
              <a:spcBef>
                <a:spcPct val="0"/>
              </a:spcBef>
              <a:spcAft>
                <a:spcPts val="0"/>
              </a:spcAft>
            </a:pPr>
            <a:endParaRPr lang="ja-JP" altLang="en-US" dirty="0">
              <a:solidFill>
                <a:srgbClr val="000000"/>
              </a:solidFill>
              <a:latin typeface="Calibri" pitchFamily="34" charset="0"/>
              <a:ea typeface="ＭＳ Ｐゴシック"/>
            </a:endParaRPr>
          </a:p>
        </p:txBody>
      </p:sp>
      <p:sp>
        <p:nvSpPr>
          <p:cNvPr id="10" name="ホームベース 9"/>
          <p:cNvSpPr/>
          <p:nvPr/>
        </p:nvSpPr>
        <p:spPr>
          <a:xfrm>
            <a:off x="145264" y="1002631"/>
            <a:ext cx="2878824" cy="350839"/>
          </a:xfrm>
          <a:prstGeom prst="homePlate">
            <a:avLst>
              <a:gd name="adj" fmla="val 7000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lIns="84399" tIns="42202" rIns="84399" bIns="42202" anchor="ctr"/>
          <a:lstStyle/>
          <a:p>
            <a:pPr algn="l" defTabSz="871906" fontAlgn="auto">
              <a:spcBef>
                <a:spcPct val="0"/>
              </a:spcBef>
              <a:spcAft>
                <a:spcPts val="0"/>
              </a:spcAft>
              <a:defRPr/>
            </a:pPr>
            <a:r>
              <a:rPr lang="ja-JP" altLang="en-US" sz="1800" dirty="0">
                <a:solidFill>
                  <a:srgbClr val="000000"/>
                </a:solidFill>
                <a:ea typeface="ＤＦ特太ゴシック体" pitchFamily="1" charset="-128"/>
              </a:rPr>
              <a:t>取り組みの</a:t>
            </a:r>
            <a:r>
              <a:rPr lang="ja-JP" altLang="en-US" dirty="0">
                <a:solidFill>
                  <a:srgbClr val="000000"/>
                </a:solidFill>
                <a:ea typeface="ＤＦ特太ゴシック体" pitchFamily="1" charset="-128"/>
              </a:rPr>
              <a:t>ねらい</a:t>
            </a:r>
            <a:endParaRPr lang="ja-JP" altLang="en-US" sz="1800" dirty="0">
              <a:solidFill>
                <a:srgbClr val="000000"/>
              </a:solidFill>
              <a:ea typeface="ＤＦ特太ゴシック体" pitchFamily="1" charset="-128"/>
            </a:endParaRPr>
          </a:p>
        </p:txBody>
      </p:sp>
      <p:sp>
        <p:nvSpPr>
          <p:cNvPr id="13324" name="Rectangle 41"/>
          <p:cNvSpPr>
            <a:spLocks noChangeArrowheads="1"/>
          </p:cNvSpPr>
          <p:nvPr/>
        </p:nvSpPr>
        <p:spPr bwMode="auto">
          <a:xfrm>
            <a:off x="-89249" y="835698"/>
            <a:ext cx="180045" cy="36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20" tIns="44558" rIns="89120" bIns="44558" anchor="ctr">
            <a:spAutoFit/>
          </a:bodyPr>
          <a:lstStyle/>
          <a:p>
            <a:pPr algn="l" defTabSz="889820" fontAlgn="auto">
              <a:spcBef>
                <a:spcPct val="0"/>
              </a:spcBef>
              <a:spcAft>
                <a:spcPts val="0"/>
              </a:spcAft>
            </a:pPr>
            <a:endParaRPr lang="ja-JP" altLang="ja-JP" dirty="0">
              <a:solidFill>
                <a:srgbClr val="000000"/>
              </a:solidFill>
              <a:latin typeface="Calibri"/>
              <a:ea typeface="ＭＳ Ｐゴシック"/>
            </a:endParaRPr>
          </a:p>
        </p:txBody>
      </p:sp>
      <p:sp>
        <p:nvSpPr>
          <p:cNvPr id="14" name="ホームベース 13"/>
          <p:cNvSpPr/>
          <p:nvPr/>
        </p:nvSpPr>
        <p:spPr>
          <a:xfrm>
            <a:off x="143768" y="2010743"/>
            <a:ext cx="2880320" cy="338137"/>
          </a:xfrm>
          <a:prstGeom prst="homePlate">
            <a:avLst>
              <a:gd name="adj" fmla="val 7000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lIns="84399" tIns="42202" rIns="84399" bIns="42202" anchor="ctr"/>
          <a:lstStyle/>
          <a:p>
            <a:pPr algn="l" defTabSz="871906" fontAlgn="auto">
              <a:spcBef>
                <a:spcPct val="0"/>
              </a:spcBef>
              <a:spcAft>
                <a:spcPts val="0"/>
              </a:spcAft>
              <a:defRPr/>
            </a:pPr>
            <a:r>
              <a:rPr lang="ja-JP" altLang="en-US" sz="1800" dirty="0">
                <a:solidFill>
                  <a:srgbClr val="000000"/>
                </a:solidFill>
                <a:ea typeface="ＤＦ特太ゴシック体" pitchFamily="1" charset="-128"/>
              </a:rPr>
              <a:t>施策の概要（イメージ）</a:t>
            </a:r>
          </a:p>
        </p:txBody>
      </p:sp>
      <p:sp>
        <p:nvSpPr>
          <p:cNvPr id="13326" name="AutoShape 21"/>
          <p:cNvSpPr>
            <a:spLocks noChangeArrowheads="1"/>
          </p:cNvSpPr>
          <p:nvPr/>
        </p:nvSpPr>
        <p:spPr bwMode="auto">
          <a:xfrm>
            <a:off x="215776" y="575131"/>
            <a:ext cx="9721607" cy="450156"/>
          </a:xfrm>
          <a:prstGeom prst="roundRect">
            <a:avLst>
              <a:gd name="adj" fmla="val 0"/>
            </a:avLst>
          </a:prstGeom>
          <a:solidFill>
            <a:srgbClr val="EAEAEA">
              <a:alpha val="0"/>
            </a:srgbClr>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3594" tIns="26158" rIns="0" bIns="26158" anchor="ctr"/>
          <a:lstStyle/>
          <a:p>
            <a:r>
              <a:rPr lang="ja-JP" altLang="en-US" sz="2000" b="1" dirty="0"/>
              <a:t>地域農業と都市部人材との接点を創出し、新規就農者など地域担い手への昇華を目指す。</a:t>
            </a:r>
            <a:endParaRPr lang="en-US" altLang="ja-JP" sz="2000" b="1" dirty="0"/>
          </a:p>
        </p:txBody>
      </p:sp>
      <p:sp>
        <p:nvSpPr>
          <p:cNvPr id="13328" name="テキスト ボックス 89"/>
          <p:cNvSpPr txBox="1">
            <a:spLocks noChangeArrowheads="1"/>
          </p:cNvSpPr>
          <p:nvPr/>
        </p:nvSpPr>
        <p:spPr bwMode="auto">
          <a:xfrm>
            <a:off x="162764" y="1380364"/>
            <a:ext cx="9725352" cy="543079"/>
          </a:xfrm>
          <a:prstGeom prst="rect">
            <a:avLst/>
          </a:prstGeom>
          <a:solidFill>
            <a:srgbClr val="FFFFCC">
              <a:alpha val="70195"/>
            </a:srgbClr>
          </a:solidFill>
          <a:ln w="34925" cmpd="dbl">
            <a:solidFill>
              <a:schemeClr val="tx1"/>
            </a:solidFill>
            <a:miter lim="800000"/>
            <a:headEnd/>
            <a:tailEnd/>
          </a:ln>
        </p:spPr>
        <p:txBody>
          <a:bodyPr lIns="85515" tIns="42758" rIns="85515" bIns="42758" anchor="ctr">
            <a:spAutoFit/>
          </a:bodyP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71538"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lnSpc>
                <a:spcPts val="1908"/>
              </a:lnSpc>
              <a:spcBef>
                <a:spcPct val="0"/>
              </a:spcBef>
              <a:spcAft>
                <a:spcPts val="0"/>
              </a:spcAft>
            </a:pPr>
            <a:r>
              <a:rPr lang="ja-JP" altLang="en-US" sz="1400" b="1" dirty="0">
                <a:solidFill>
                  <a:srgbClr val="000000"/>
                </a:solidFill>
                <a:latin typeface="ＭＳ Ｐゴシック" charset="-128"/>
              </a:rPr>
              <a:t>○ 担い手不足が深刻な地域農業と都市部人材や</a:t>
            </a:r>
            <a:r>
              <a:rPr lang="en-US" altLang="ja-JP" sz="1400" b="1" dirty="0">
                <a:solidFill>
                  <a:srgbClr val="000000"/>
                </a:solidFill>
                <a:latin typeface="ＭＳ Ｐゴシック" charset="-128"/>
              </a:rPr>
              <a:t>IT</a:t>
            </a:r>
            <a:r>
              <a:rPr lang="ja-JP" altLang="en-US" sz="1400" b="1" dirty="0">
                <a:solidFill>
                  <a:srgbClr val="000000"/>
                </a:solidFill>
                <a:latin typeface="ＭＳ Ｐゴシック" charset="-128"/>
              </a:rPr>
              <a:t>系・農業系企業とのマッチングを図りつつ、リアルな農村生活の魅力発信へとつなげる。</a:t>
            </a:r>
            <a:endParaRPr lang="en-US" altLang="ja-JP" sz="1400" b="1" dirty="0">
              <a:solidFill>
                <a:srgbClr val="000000"/>
              </a:solidFill>
              <a:latin typeface="ＭＳ Ｐゴシック" charset="-128"/>
            </a:endParaRPr>
          </a:p>
        </p:txBody>
      </p:sp>
      <p:sp>
        <p:nvSpPr>
          <p:cNvPr id="13379" name="テキスト ボックス 158"/>
          <p:cNvSpPr txBox="1">
            <a:spLocks noChangeArrowheads="1"/>
          </p:cNvSpPr>
          <p:nvPr/>
        </p:nvSpPr>
        <p:spPr bwMode="auto">
          <a:xfrm>
            <a:off x="305844" y="2549863"/>
            <a:ext cx="4260536" cy="36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91" tIns="43594" rIns="87191" bIns="43594">
            <a:spAutoFit/>
          </a:bodyP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71538"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spcBef>
                <a:spcPct val="0"/>
              </a:spcBef>
              <a:spcAft>
                <a:spcPts val="0"/>
              </a:spcAft>
            </a:pPr>
            <a:r>
              <a:rPr lang="ja-JP" altLang="en-US" b="1" dirty="0">
                <a:solidFill>
                  <a:srgbClr val="0000CC"/>
                </a:solidFill>
                <a:latin typeface="ＭＳ Ｐゴシック" charset="-128"/>
              </a:rPr>
              <a:t>＜アグリケーション事業の流れ＞</a:t>
            </a:r>
          </a:p>
        </p:txBody>
      </p:sp>
      <p:sp>
        <p:nvSpPr>
          <p:cNvPr id="13" name="正方形/長方形 12"/>
          <p:cNvSpPr/>
          <p:nvPr/>
        </p:nvSpPr>
        <p:spPr>
          <a:xfrm>
            <a:off x="305844" y="2492896"/>
            <a:ext cx="9472112" cy="4160744"/>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41" name="テキスト ボックス 158">
            <a:extLst>
              <a:ext uri="{FF2B5EF4-FFF2-40B4-BE49-F238E27FC236}">
                <a16:creationId xmlns:a16="http://schemas.microsoft.com/office/drawing/2014/main" id="{110D6F86-2B5F-4980-B1C4-99755856CCAF}"/>
              </a:ext>
            </a:extLst>
          </p:cNvPr>
          <p:cNvSpPr txBox="1">
            <a:spLocks noChangeArrowheads="1"/>
          </p:cNvSpPr>
          <p:nvPr/>
        </p:nvSpPr>
        <p:spPr bwMode="auto">
          <a:xfrm>
            <a:off x="5158600" y="2597057"/>
            <a:ext cx="3117996" cy="33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91" tIns="43594" rIns="87191" bIns="43594">
            <a:spAutoFit/>
          </a:bodyP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71538"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Aft>
                <a:spcPts val="0"/>
              </a:spcAft>
            </a:pPr>
            <a:r>
              <a:rPr lang="en-US" altLang="ja-JP" sz="1600" b="1" dirty="0">
                <a:solidFill>
                  <a:srgbClr val="000000"/>
                </a:solidFill>
                <a:latin typeface="ＭＳ Ｐゴシック" charset="-128"/>
              </a:rPr>
              <a:t>【</a:t>
            </a:r>
            <a:r>
              <a:rPr lang="ja-JP" altLang="en-US" sz="1600" b="1" dirty="0">
                <a:solidFill>
                  <a:srgbClr val="000000"/>
                </a:solidFill>
                <a:latin typeface="ＭＳ Ｐゴシック" charset="-128"/>
              </a:rPr>
              <a:t>令和７年７月１６日～９月２６日</a:t>
            </a:r>
            <a:r>
              <a:rPr lang="en-US" altLang="ja-JP" sz="1600" b="1" dirty="0">
                <a:solidFill>
                  <a:srgbClr val="000000"/>
                </a:solidFill>
                <a:latin typeface="ＭＳ Ｐゴシック" charset="-128"/>
              </a:rPr>
              <a:t>】</a:t>
            </a:r>
          </a:p>
        </p:txBody>
      </p:sp>
      <p:sp>
        <p:nvSpPr>
          <p:cNvPr id="24" name="四角形: 角を丸くする 23">
            <a:extLst>
              <a:ext uri="{FF2B5EF4-FFF2-40B4-BE49-F238E27FC236}">
                <a16:creationId xmlns:a16="http://schemas.microsoft.com/office/drawing/2014/main" id="{C8E05A40-D1F6-46DF-A409-D018235A665A}"/>
              </a:ext>
            </a:extLst>
          </p:cNvPr>
          <p:cNvSpPr/>
          <p:nvPr/>
        </p:nvSpPr>
        <p:spPr>
          <a:xfrm>
            <a:off x="4279267" y="2952147"/>
            <a:ext cx="5369558" cy="3415041"/>
          </a:xfrm>
          <a:prstGeom prst="roundRect">
            <a:avLst/>
          </a:prstGeom>
          <a:blipFill>
            <a:blip r:embed="rId3">
              <a:alphaModFix amt="41000"/>
            </a:blip>
            <a:stretch>
              <a:fillRect/>
            </a:stretch>
          </a:blipFill>
          <a:ln w="444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38" name="矢印: 上カーブ 37">
            <a:extLst>
              <a:ext uri="{FF2B5EF4-FFF2-40B4-BE49-F238E27FC236}">
                <a16:creationId xmlns:a16="http://schemas.microsoft.com/office/drawing/2014/main" id="{1754337B-224E-47F3-AD76-AD839175F49E}"/>
              </a:ext>
            </a:extLst>
          </p:cNvPr>
          <p:cNvSpPr/>
          <p:nvPr/>
        </p:nvSpPr>
        <p:spPr>
          <a:xfrm rot="10047687">
            <a:off x="5302594" y="3263426"/>
            <a:ext cx="1860787" cy="630574"/>
          </a:xfrm>
          <a:prstGeom prst="curvedUp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solidFill>
                <a:schemeClr val="tx1"/>
              </a:solidFill>
            </a:endParaRPr>
          </a:p>
        </p:txBody>
      </p:sp>
      <p:sp>
        <p:nvSpPr>
          <p:cNvPr id="56" name="四角形: 角を丸くする 55">
            <a:extLst>
              <a:ext uri="{FF2B5EF4-FFF2-40B4-BE49-F238E27FC236}">
                <a16:creationId xmlns:a16="http://schemas.microsoft.com/office/drawing/2014/main" id="{D14740D7-AB82-4578-B112-261094DD8FE1}"/>
              </a:ext>
            </a:extLst>
          </p:cNvPr>
          <p:cNvSpPr/>
          <p:nvPr/>
        </p:nvSpPr>
        <p:spPr>
          <a:xfrm>
            <a:off x="431800" y="2967823"/>
            <a:ext cx="2753987" cy="3403588"/>
          </a:xfrm>
          <a:prstGeom prst="roundRect">
            <a:avLst/>
          </a:prstGeom>
          <a:blipFill>
            <a:blip r:embed="rId4">
              <a:alphaModFix amt="41000"/>
            </a:blip>
            <a:stretch>
              <a:fillRect/>
            </a:stretch>
          </a:blipFill>
          <a:ln w="444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71" name="テキスト ボックス 154">
            <a:extLst>
              <a:ext uri="{FF2B5EF4-FFF2-40B4-BE49-F238E27FC236}">
                <a16:creationId xmlns:a16="http://schemas.microsoft.com/office/drawing/2014/main" id="{6D63C041-407F-41C8-B302-4484E3D733B5}"/>
              </a:ext>
            </a:extLst>
          </p:cNvPr>
          <p:cNvSpPr txBox="1">
            <a:spLocks noChangeArrowheads="1"/>
          </p:cNvSpPr>
          <p:nvPr/>
        </p:nvSpPr>
        <p:spPr bwMode="auto">
          <a:xfrm>
            <a:off x="5755014" y="4826348"/>
            <a:ext cx="1434054" cy="2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lgn="ctr"/>
            <a:r>
              <a:rPr lang="ja-JP" altLang="en-US" sz="1100" dirty="0">
                <a:solidFill>
                  <a:srgbClr val="000000"/>
                </a:solidFill>
                <a:latin typeface="ＭＳ Ｐゴシック" charset="-128"/>
              </a:rPr>
              <a:t>ﾊﾞｹｰｼｮﾝ</a:t>
            </a:r>
            <a:endParaRPr lang="en-US" altLang="ja-JP" sz="1100" dirty="0">
              <a:solidFill>
                <a:srgbClr val="000000"/>
              </a:solidFill>
              <a:latin typeface="ＭＳ Ｐゴシック" charset="-128"/>
            </a:endParaRPr>
          </a:p>
        </p:txBody>
      </p:sp>
      <p:sp>
        <p:nvSpPr>
          <p:cNvPr id="3" name="フローチャート: 処理 2">
            <a:extLst>
              <a:ext uri="{FF2B5EF4-FFF2-40B4-BE49-F238E27FC236}">
                <a16:creationId xmlns:a16="http://schemas.microsoft.com/office/drawing/2014/main" id="{F02F537A-FD5C-4EF1-BDD2-F6771EDC2CBF}"/>
              </a:ext>
            </a:extLst>
          </p:cNvPr>
          <p:cNvSpPr/>
          <p:nvPr/>
        </p:nvSpPr>
        <p:spPr>
          <a:xfrm>
            <a:off x="1970786" y="4131657"/>
            <a:ext cx="373415" cy="832113"/>
          </a:xfrm>
          <a:prstGeom prst="flowChartProcess">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8088" y="3872915"/>
            <a:ext cx="424154" cy="738730"/>
          </a:xfrm>
          <a:prstGeom prst="rect">
            <a:avLst/>
          </a:prstGeom>
        </p:spPr>
      </p:pic>
      <p:pic>
        <p:nvPicPr>
          <p:cNvPr id="42" name="図 41">
            <a:extLst>
              <a:ext uri="{FF2B5EF4-FFF2-40B4-BE49-F238E27FC236}">
                <a16:creationId xmlns:a16="http://schemas.microsoft.com/office/drawing/2014/main" id="{F8C885F2-DFAB-41C8-A9FD-C08DA511D3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770" y="3645024"/>
            <a:ext cx="681506" cy="673791"/>
          </a:xfrm>
          <a:prstGeom prst="rect">
            <a:avLst/>
          </a:prstGeom>
        </p:spPr>
      </p:pic>
      <p:sp>
        <p:nvSpPr>
          <p:cNvPr id="44" name="テキスト ボックス 154">
            <a:extLst>
              <a:ext uri="{FF2B5EF4-FFF2-40B4-BE49-F238E27FC236}">
                <a16:creationId xmlns:a16="http://schemas.microsoft.com/office/drawing/2014/main" id="{91AACBDA-07C7-407C-9505-E8FFA501F13B}"/>
              </a:ext>
            </a:extLst>
          </p:cNvPr>
          <p:cNvSpPr txBox="1">
            <a:spLocks noChangeArrowheads="1"/>
          </p:cNvSpPr>
          <p:nvPr/>
        </p:nvSpPr>
        <p:spPr bwMode="auto">
          <a:xfrm>
            <a:off x="1583677" y="3330579"/>
            <a:ext cx="1636703" cy="2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lgn="ctr"/>
            <a:r>
              <a:rPr lang="en-US" altLang="ja-JP" sz="1100" dirty="0">
                <a:solidFill>
                  <a:srgbClr val="000000"/>
                </a:solidFill>
                <a:latin typeface="ＭＳ Ｐゴシック" charset="-128"/>
              </a:rPr>
              <a:t>【IT</a:t>
            </a:r>
            <a:r>
              <a:rPr lang="ja-JP" altLang="en-US" sz="1100" dirty="0">
                <a:solidFill>
                  <a:srgbClr val="000000"/>
                </a:solidFill>
                <a:latin typeface="ＭＳ Ｐゴシック" charset="-128"/>
              </a:rPr>
              <a:t>系・農業系企業</a:t>
            </a:r>
            <a:r>
              <a:rPr lang="en-US" altLang="ja-JP" sz="1100" dirty="0">
                <a:solidFill>
                  <a:srgbClr val="000000"/>
                </a:solidFill>
                <a:latin typeface="ＭＳ Ｐゴシック" charset="-128"/>
              </a:rPr>
              <a:t>】</a:t>
            </a:r>
          </a:p>
        </p:txBody>
      </p:sp>
      <p:sp>
        <p:nvSpPr>
          <p:cNvPr id="46" name="テキスト ボックス 154"/>
          <p:cNvSpPr txBox="1">
            <a:spLocks noChangeArrowheads="1"/>
          </p:cNvSpPr>
          <p:nvPr/>
        </p:nvSpPr>
        <p:spPr bwMode="auto">
          <a:xfrm>
            <a:off x="215776" y="3323998"/>
            <a:ext cx="1636703" cy="2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lgn="ctr"/>
            <a:r>
              <a:rPr lang="en-US" altLang="ja-JP" sz="1100" dirty="0">
                <a:solidFill>
                  <a:srgbClr val="000000"/>
                </a:solidFill>
                <a:latin typeface="ＭＳ Ｐゴシック" charset="-128"/>
              </a:rPr>
              <a:t>【</a:t>
            </a:r>
            <a:r>
              <a:rPr lang="ja-JP" altLang="en-US" sz="1100" dirty="0">
                <a:solidFill>
                  <a:srgbClr val="000000"/>
                </a:solidFill>
                <a:latin typeface="ＭＳ Ｐゴシック" charset="-128"/>
              </a:rPr>
              <a:t>国内外の大学</a:t>
            </a:r>
            <a:r>
              <a:rPr lang="en-US" altLang="ja-JP" sz="1100" dirty="0">
                <a:solidFill>
                  <a:srgbClr val="000000"/>
                </a:solidFill>
                <a:latin typeface="ＭＳ Ｐゴシック" charset="-128"/>
              </a:rPr>
              <a:t>】</a:t>
            </a:r>
          </a:p>
        </p:txBody>
      </p:sp>
      <p:sp>
        <p:nvSpPr>
          <p:cNvPr id="57" name="フローチャート: 処理 56">
            <a:extLst>
              <a:ext uri="{FF2B5EF4-FFF2-40B4-BE49-F238E27FC236}">
                <a16:creationId xmlns:a16="http://schemas.microsoft.com/office/drawing/2014/main" id="{68309023-600B-42C4-BAD8-1293950FFC07}"/>
              </a:ext>
            </a:extLst>
          </p:cNvPr>
          <p:cNvSpPr/>
          <p:nvPr/>
        </p:nvSpPr>
        <p:spPr>
          <a:xfrm>
            <a:off x="844949" y="4037457"/>
            <a:ext cx="373415" cy="832113"/>
          </a:xfrm>
          <a:prstGeom prst="flowChartProcess">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pic>
        <p:nvPicPr>
          <p:cNvPr id="47"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434" y="3617937"/>
            <a:ext cx="793245" cy="749641"/>
          </a:xfrm>
          <a:prstGeom prst="rect">
            <a:avLst/>
          </a:prstGeom>
        </p:spPr>
      </p:pic>
      <p:sp>
        <p:nvSpPr>
          <p:cNvPr id="79" name="円/楕円 93">
            <a:extLst>
              <a:ext uri="{FF2B5EF4-FFF2-40B4-BE49-F238E27FC236}">
                <a16:creationId xmlns:a16="http://schemas.microsoft.com/office/drawing/2014/main" id="{37352142-1EAE-40DB-8ED0-A58D109977FB}"/>
              </a:ext>
            </a:extLst>
          </p:cNvPr>
          <p:cNvSpPr/>
          <p:nvPr/>
        </p:nvSpPr>
        <p:spPr bwMode="auto">
          <a:xfrm>
            <a:off x="1865408" y="5157192"/>
            <a:ext cx="1074869" cy="1103320"/>
          </a:xfrm>
          <a:prstGeom prst="ellipse">
            <a:avLst/>
          </a:prstGeom>
          <a:blipFill>
            <a:blip r:embed="rId8"/>
            <a:stretch>
              <a:fillRect/>
            </a:stretch>
          </a:blipFill>
          <a:ln w="60325">
            <a:gradFill>
              <a:gsLst>
                <a:gs pos="0">
                  <a:schemeClr val="accent5"/>
                </a:gs>
                <a:gs pos="25000">
                  <a:srgbClr val="21D6E0"/>
                </a:gs>
                <a:gs pos="75000">
                  <a:srgbClr val="0087E6"/>
                </a:gs>
                <a:gs pos="100000">
                  <a:srgbClr val="005CBF"/>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lIns="87191" tIns="43594" rIns="87191" bIns="43594" anchor="ctr"/>
          <a:lstStyle/>
          <a:p>
            <a:pPr defTabSz="871906" fontAlgn="auto">
              <a:spcBef>
                <a:spcPts val="0"/>
              </a:spcBef>
              <a:spcAft>
                <a:spcPts val="0"/>
              </a:spcAft>
              <a:defRPr/>
            </a:pPr>
            <a:endParaRPr lang="ja-JP" altLang="en-US" dirty="0">
              <a:solidFill>
                <a:prstClr val="white"/>
              </a:solidFill>
            </a:endParaRPr>
          </a:p>
        </p:txBody>
      </p:sp>
      <p:sp>
        <p:nvSpPr>
          <p:cNvPr id="80" name="テキスト ボックス 154">
            <a:extLst>
              <a:ext uri="{FF2B5EF4-FFF2-40B4-BE49-F238E27FC236}">
                <a16:creationId xmlns:a16="http://schemas.microsoft.com/office/drawing/2014/main" id="{918BD786-37C3-403D-9110-2C988517F905}"/>
              </a:ext>
            </a:extLst>
          </p:cNvPr>
          <p:cNvSpPr txBox="1">
            <a:spLocks noChangeArrowheads="1"/>
          </p:cNvSpPr>
          <p:nvPr/>
        </p:nvSpPr>
        <p:spPr bwMode="auto">
          <a:xfrm>
            <a:off x="1579585" y="5589240"/>
            <a:ext cx="1636703" cy="2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lgn="ctr"/>
            <a:r>
              <a:rPr lang="en-US" altLang="ja-JP" sz="1050" dirty="0">
                <a:solidFill>
                  <a:srgbClr val="000000"/>
                </a:solidFill>
                <a:latin typeface="ＭＳ Ｐゴシック" charset="-128"/>
              </a:rPr>
              <a:t>【</a:t>
            </a:r>
            <a:r>
              <a:rPr lang="ja-JP" altLang="en-US" sz="1050" dirty="0">
                <a:solidFill>
                  <a:srgbClr val="000000"/>
                </a:solidFill>
                <a:latin typeface="ＭＳ Ｐゴシック" charset="-128"/>
              </a:rPr>
              <a:t>都市部人材</a:t>
            </a:r>
            <a:r>
              <a:rPr lang="en-US" altLang="ja-JP" sz="1100" dirty="0">
                <a:solidFill>
                  <a:srgbClr val="000000"/>
                </a:solidFill>
                <a:latin typeface="ＭＳ Ｐゴシック" charset="-128"/>
              </a:rPr>
              <a:t>】</a:t>
            </a:r>
          </a:p>
        </p:txBody>
      </p:sp>
      <p:sp>
        <p:nvSpPr>
          <p:cNvPr id="6" name="矢印: 右 5">
            <a:extLst>
              <a:ext uri="{FF2B5EF4-FFF2-40B4-BE49-F238E27FC236}">
                <a16:creationId xmlns:a16="http://schemas.microsoft.com/office/drawing/2014/main" id="{71765C4D-1D24-4850-98F0-A1856D64F024}"/>
              </a:ext>
            </a:extLst>
          </p:cNvPr>
          <p:cNvSpPr/>
          <p:nvPr/>
        </p:nvSpPr>
        <p:spPr>
          <a:xfrm>
            <a:off x="844950" y="4509120"/>
            <a:ext cx="4018827" cy="626813"/>
          </a:xfrm>
          <a:prstGeom prst="rightArrow">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pic>
        <p:nvPicPr>
          <p:cNvPr id="51" name="Picture 8" descr="\\ishisv05\企画経済部\商工労働観光課\お願いフォルダ\000010874.gif"/>
          <p:cNvPicPr>
            <a:picLocks noChangeAspect="1" noChangeArrowheads="1"/>
          </p:cNvPicPr>
          <p:nvPr/>
        </p:nvPicPr>
        <p:blipFill>
          <a:blip r:embed="rId9" cstate="print"/>
          <a:srcRect r="24561" b="32900"/>
          <a:stretch>
            <a:fillRect/>
          </a:stretch>
        </p:blipFill>
        <p:spPr bwMode="auto">
          <a:xfrm>
            <a:off x="8459565" y="3066389"/>
            <a:ext cx="1006291" cy="1406142"/>
          </a:xfrm>
          <a:prstGeom prst="rect">
            <a:avLst/>
          </a:prstGeom>
          <a:noFill/>
          <a:ln w="9525">
            <a:noFill/>
            <a:miter lim="800000"/>
            <a:headEnd/>
            <a:tailEnd/>
          </a:ln>
          <a:effectLst/>
        </p:spPr>
      </p:pic>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29386" y="3458251"/>
            <a:ext cx="687932" cy="599213"/>
          </a:xfrm>
          <a:prstGeom prst="rect">
            <a:avLst/>
          </a:prstGeom>
        </p:spPr>
      </p:pic>
      <p:pic>
        <p:nvPicPr>
          <p:cNvPr id="20" name="図 19">
            <a:extLst>
              <a:ext uri="{FF2B5EF4-FFF2-40B4-BE49-F238E27FC236}">
                <a16:creationId xmlns:a16="http://schemas.microsoft.com/office/drawing/2014/main" id="{95D7351E-D33A-45D7-93B9-25249E23DC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7484" y="4136963"/>
            <a:ext cx="1019505" cy="1019505"/>
          </a:xfrm>
          <a:prstGeom prst="rect">
            <a:avLst/>
          </a:prstGeom>
        </p:spPr>
      </p:pic>
      <p:sp>
        <p:nvSpPr>
          <p:cNvPr id="7" name="矢印: 上カーブ 6">
            <a:extLst>
              <a:ext uri="{FF2B5EF4-FFF2-40B4-BE49-F238E27FC236}">
                <a16:creationId xmlns:a16="http://schemas.microsoft.com/office/drawing/2014/main" id="{49A9F0BE-3C08-4E84-BC5F-0893023491EE}"/>
              </a:ext>
            </a:extLst>
          </p:cNvPr>
          <p:cNvSpPr/>
          <p:nvPr/>
        </p:nvSpPr>
        <p:spPr>
          <a:xfrm rot="20037498">
            <a:off x="5739788" y="4452245"/>
            <a:ext cx="1808990" cy="606589"/>
          </a:xfrm>
          <a:prstGeom prst="curvedUp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solidFill>
                <a:schemeClr val="tx1"/>
              </a:solidFill>
            </a:endParaRPr>
          </a:p>
        </p:txBody>
      </p:sp>
      <p:sp>
        <p:nvSpPr>
          <p:cNvPr id="60" name="テキスト ボックス 154"/>
          <p:cNvSpPr txBox="1">
            <a:spLocks noChangeArrowheads="1"/>
          </p:cNvSpPr>
          <p:nvPr/>
        </p:nvSpPr>
        <p:spPr bwMode="auto">
          <a:xfrm>
            <a:off x="4342551" y="3432758"/>
            <a:ext cx="1396919" cy="63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r>
              <a:rPr lang="en-US" altLang="ja-JP" sz="1200" dirty="0">
                <a:solidFill>
                  <a:srgbClr val="000000"/>
                </a:solidFill>
                <a:latin typeface="ＭＳ Ｐゴシック" charset="-128"/>
              </a:rPr>
              <a:t>【</a:t>
            </a:r>
            <a:r>
              <a:rPr lang="ja-JP" altLang="en-US" sz="1200" dirty="0">
                <a:solidFill>
                  <a:srgbClr val="000000"/>
                </a:solidFill>
                <a:latin typeface="ＭＳ Ｐゴシック" charset="-128"/>
              </a:rPr>
              <a:t>滞在拠点</a:t>
            </a:r>
            <a:r>
              <a:rPr lang="en-US" altLang="ja-JP" sz="1200" dirty="0">
                <a:solidFill>
                  <a:srgbClr val="000000"/>
                </a:solidFill>
                <a:latin typeface="ＭＳ Ｐゴシック" charset="-128"/>
              </a:rPr>
              <a:t>】</a:t>
            </a:r>
          </a:p>
          <a:p>
            <a:pPr>
              <a:spcBef>
                <a:spcPct val="0"/>
              </a:spcBef>
            </a:pPr>
            <a:r>
              <a:rPr lang="ja-JP" altLang="en-US" sz="1200" dirty="0">
                <a:solidFill>
                  <a:srgbClr val="000000"/>
                </a:solidFill>
                <a:latin typeface="ＭＳ Ｐゴシック" charset="-128"/>
              </a:rPr>
              <a:t>・シェアハウス</a:t>
            </a:r>
            <a:endParaRPr lang="en-US" altLang="ja-JP" sz="1200" dirty="0">
              <a:solidFill>
                <a:srgbClr val="000000"/>
              </a:solidFill>
              <a:latin typeface="ＭＳ Ｐゴシック" charset="-128"/>
            </a:endParaRPr>
          </a:p>
          <a:p>
            <a:pPr>
              <a:spcBef>
                <a:spcPct val="0"/>
              </a:spcBef>
            </a:pPr>
            <a:r>
              <a:rPr lang="en-US" altLang="ja-JP" sz="1200" dirty="0">
                <a:solidFill>
                  <a:srgbClr val="000000"/>
                </a:solidFill>
                <a:latin typeface="ＭＳ Ｐゴシック" charset="-128"/>
              </a:rPr>
              <a:t>※</a:t>
            </a:r>
            <a:r>
              <a:rPr lang="ja-JP" altLang="en-US" sz="1200" dirty="0">
                <a:solidFill>
                  <a:srgbClr val="000000"/>
                </a:solidFill>
                <a:latin typeface="ＭＳ Ｐゴシック" charset="-128"/>
              </a:rPr>
              <a:t>男女別</a:t>
            </a:r>
            <a:endParaRPr lang="en-US" altLang="ja-JP" sz="1200" dirty="0">
              <a:solidFill>
                <a:srgbClr val="000000"/>
              </a:solidFill>
              <a:latin typeface="ＭＳ Ｐゴシック" charset="-128"/>
            </a:endParaRPr>
          </a:p>
        </p:txBody>
      </p:sp>
      <p:pic>
        <p:nvPicPr>
          <p:cNvPr id="22" name="図 21">
            <a:extLst>
              <a:ext uri="{FF2B5EF4-FFF2-40B4-BE49-F238E27FC236}">
                <a16:creationId xmlns:a16="http://schemas.microsoft.com/office/drawing/2014/main" id="{0BC730DD-10AC-42A8-8794-C2889018B0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86710" y="5097554"/>
            <a:ext cx="381612" cy="602999"/>
          </a:xfrm>
          <a:prstGeom prst="rect">
            <a:avLst/>
          </a:prstGeom>
        </p:spPr>
      </p:pic>
      <p:pic>
        <p:nvPicPr>
          <p:cNvPr id="26" name="図 25">
            <a:extLst>
              <a:ext uri="{FF2B5EF4-FFF2-40B4-BE49-F238E27FC236}">
                <a16:creationId xmlns:a16="http://schemas.microsoft.com/office/drawing/2014/main" id="{A647A58F-EC98-4A7F-B5EE-BA1D1A652AE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18730" y="4032712"/>
            <a:ext cx="389320" cy="390735"/>
          </a:xfrm>
          <a:prstGeom prst="rect">
            <a:avLst/>
          </a:prstGeom>
        </p:spPr>
      </p:pic>
      <p:pic>
        <p:nvPicPr>
          <p:cNvPr id="39" name="図 38">
            <a:extLst>
              <a:ext uri="{FF2B5EF4-FFF2-40B4-BE49-F238E27FC236}">
                <a16:creationId xmlns:a16="http://schemas.microsoft.com/office/drawing/2014/main" id="{F1154479-F795-4128-9996-BBA9D357D19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89591" y="4362651"/>
            <a:ext cx="569900" cy="544255"/>
          </a:xfrm>
          <a:prstGeom prst="rect">
            <a:avLst/>
          </a:prstGeom>
        </p:spPr>
      </p:pic>
      <p:sp>
        <p:nvSpPr>
          <p:cNvPr id="70" name="テキスト ボックス 154">
            <a:extLst>
              <a:ext uri="{FF2B5EF4-FFF2-40B4-BE49-F238E27FC236}">
                <a16:creationId xmlns:a16="http://schemas.microsoft.com/office/drawing/2014/main" id="{ADC5D668-289B-45F2-B891-86C27681991E}"/>
              </a:ext>
            </a:extLst>
          </p:cNvPr>
          <p:cNvSpPr txBox="1">
            <a:spLocks noChangeArrowheads="1"/>
          </p:cNvSpPr>
          <p:nvPr/>
        </p:nvSpPr>
        <p:spPr bwMode="auto">
          <a:xfrm>
            <a:off x="5664320" y="3432758"/>
            <a:ext cx="1434054" cy="2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lgn="ctr"/>
            <a:r>
              <a:rPr lang="ja-JP" altLang="en-US" sz="1100" dirty="0">
                <a:solidFill>
                  <a:srgbClr val="000000"/>
                </a:solidFill>
                <a:latin typeface="ＭＳ Ｐゴシック" charset="-128"/>
              </a:rPr>
              <a:t>ﾘﾓｰﾄﾜｰｸ　 農作業</a:t>
            </a:r>
            <a:endParaRPr lang="en-US" altLang="ja-JP" sz="1100" dirty="0">
              <a:solidFill>
                <a:srgbClr val="000000"/>
              </a:solidFill>
              <a:latin typeface="ＭＳ Ｐゴシック" charset="-128"/>
            </a:endParaRPr>
          </a:p>
        </p:txBody>
      </p:sp>
      <p:pic>
        <p:nvPicPr>
          <p:cNvPr id="34" name="図 33">
            <a:extLst>
              <a:ext uri="{FF2B5EF4-FFF2-40B4-BE49-F238E27FC236}">
                <a16:creationId xmlns:a16="http://schemas.microsoft.com/office/drawing/2014/main" id="{EFB0C639-88CC-4718-84E2-4046AE9B7A4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1384" y="5128701"/>
            <a:ext cx="974381" cy="895456"/>
          </a:xfrm>
          <a:prstGeom prst="rect">
            <a:avLst/>
          </a:prstGeom>
        </p:spPr>
      </p:pic>
      <p:pic>
        <p:nvPicPr>
          <p:cNvPr id="59" name="図 58">
            <a:extLst>
              <a:ext uri="{FF2B5EF4-FFF2-40B4-BE49-F238E27FC236}">
                <a16:creationId xmlns:a16="http://schemas.microsoft.com/office/drawing/2014/main" id="{AC6B0CEB-5438-41AC-B449-3070746B42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80210" y="5426160"/>
            <a:ext cx="373995" cy="735926"/>
          </a:xfrm>
          <a:prstGeom prst="rect">
            <a:avLst/>
          </a:prstGeom>
        </p:spPr>
      </p:pic>
      <p:sp>
        <p:nvSpPr>
          <p:cNvPr id="61" name="矢印: ストライプ 60">
            <a:extLst>
              <a:ext uri="{FF2B5EF4-FFF2-40B4-BE49-F238E27FC236}">
                <a16:creationId xmlns:a16="http://schemas.microsoft.com/office/drawing/2014/main" id="{D18B7B9F-F9B8-4D96-B7E5-BD3D1473834A}"/>
              </a:ext>
            </a:extLst>
          </p:cNvPr>
          <p:cNvSpPr/>
          <p:nvPr/>
        </p:nvSpPr>
        <p:spPr>
          <a:xfrm rot="10800000">
            <a:off x="2808063" y="5271415"/>
            <a:ext cx="1880187" cy="880612"/>
          </a:xfrm>
          <a:prstGeom prst="striped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78" name="テキスト ボックス 154">
            <a:extLst>
              <a:ext uri="{FF2B5EF4-FFF2-40B4-BE49-F238E27FC236}">
                <a16:creationId xmlns:a16="http://schemas.microsoft.com/office/drawing/2014/main" id="{0B58BABC-65F5-4E4D-9607-C15A926F63F9}"/>
              </a:ext>
            </a:extLst>
          </p:cNvPr>
          <p:cNvSpPr txBox="1">
            <a:spLocks noChangeArrowheads="1"/>
          </p:cNvSpPr>
          <p:nvPr/>
        </p:nvSpPr>
        <p:spPr bwMode="auto">
          <a:xfrm>
            <a:off x="3024088" y="5589240"/>
            <a:ext cx="1636703" cy="2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lgn="ctr"/>
            <a:r>
              <a:rPr lang="ja-JP" altLang="en-US" sz="1100" dirty="0">
                <a:solidFill>
                  <a:srgbClr val="000000"/>
                </a:solidFill>
                <a:latin typeface="ＭＳ Ｐゴシック" charset="-128"/>
              </a:rPr>
              <a:t>情報発信</a:t>
            </a:r>
            <a:endParaRPr lang="en-US" altLang="ja-JP" sz="1100" dirty="0">
              <a:solidFill>
                <a:srgbClr val="000000"/>
              </a:solidFill>
              <a:latin typeface="ＭＳ Ｐゴシック" charset="-128"/>
            </a:endParaRPr>
          </a:p>
        </p:txBody>
      </p:sp>
      <p:sp>
        <p:nvSpPr>
          <p:cNvPr id="53" name="テキスト ボックス 52"/>
          <p:cNvSpPr txBox="1"/>
          <p:nvPr/>
        </p:nvSpPr>
        <p:spPr>
          <a:xfrm>
            <a:off x="2884172" y="4584340"/>
            <a:ext cx="1239442" cy="461665"/>
          </a:xfrm>
          <a:prstGeom prst="rect">
            <a:avLst/>
          </a:prstGeom>
          <a:noFill/>
        </p:spPr>
        <p:txBody>
          <a:bodyPr wrap="none" rtlCol="0">
            <a:spAutoFit/>
          </a:bodyPr>
          <a:lstStyle/>
          <a:p>
            <a:pPr algn="ctr"/>
            <a:r>
              <a:rPr lang="ja-JP" altLang="en-US" sz="1200" dirty="0"/>
              <a:t>アグリケーション</a:t>
            </a:r>
            <a:endParaRPr lang="en-US" altLang="ja-JP" sz="1200" dirty="0"/>
          </a:p>
          <a:p>
            <a:pPr algn="ctr"/>
            <a:r>
              <a:rPr kumimoji="1" lang="ja-JP" altLang="en-US" sz="1200" dirty="0"/>
              <a:t>（</a:t>
            </a:r>
            <a:r>
              <a:rPr kumimoji="1" lang="en-US" altLang="ja-JP" sz="1200" dirty="0"/>
              <a:t>※10</a:t>
            </a:r>
            <a:r>
              <a:rPr kumimoji="1" lang="ja-JP" altLang="en-US" sz="1200" dirty="0"/>
              <a:t>日間）</a:t>
            </a:r>
            <a:endParaRPr kumimoji="1" lang="ja-JP" altLang="en-US" dirty="0"/>
          </a:p>
        </p:txBody>
      </p:sp>
      <p:sp>
        <p:nvSpPr>
          <p:cNvPr id="63" name="矢印: 折線 62">
            <a:extLst>
              <a:ext uri="{FF2B5EF4-FFF2-40B4-BE49-F238E27FC236}">
                <a16:creationId xmlns:a16="http://schemas.microsoft.com/office/drawing/2014/main" id="{FF634D65-96E6-45A9-B01B-BFBB74EA60A0}"/>
              </a:ext>
            </a:extLst>
          </p:cNvPr>
          <p:cNvSpPr/>
          <p:nvPr/>
        </p:nvSpPr>
        <p:spPr>
          <a:xfrm rot="16200000">
            <a:off x="895230" y="4960486"/>
            <a:ext cx="1005586" cy="931348"/>
          </a:xfrm>
          <a:prstGeom prst="ben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solidFill>
                <a:schemeClr val="tx1"/>
              </a:solidFill>
            </a:endParaRPr>
          </a:p>
        </p:txBody>
      </p:sp>
      <p:sp>
        <p:nvSpPr>
          <p:cNvPr id="84" name="テキスト ボックス 154">
            <a:extLst>
              <a:ext uri="{FF2B5EF4-FFF2-40B4-BE49-F238E27FC236}">
                <a16:creationId xmlns:a16="http://schemas.microsoft.com/office/drawing/2014/main" id="{5CEF0220-38E0-4107-A731-D9C4F42C5D1D}"/>
              </a:ext>
            </a:extLst>
          </p:cNvPr>
          <p:cNvSpPr txBox="1">
            <a:spLocks noChangeArrowheads="1"/>
          </p:cNvSpPr>
          <p:nvPr/>
        </p:nvSpPr>
        <p:spPr bwMode="auto">
          <a:xfrm>
            <a:off x="453168" y="6374989"/>
            <a:ext cx="7525523" cy="2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r>
              <a:rPr lang="en-US" altLang="ja-JP" sz="1100" b="1" dirty="0">
                <a:solidFill>
                  <a:srgbClr val="000000"/>
                </a:solidFill>
                <a:latin typeface="ＭＳ Ｐゴシック" charset="-128"/>
              </a:rPr>
              <a:t>※</a:t>
            </a:r>
            <a:r>
              <a:rPr lang="ja-JP" altLang="en-US" sz="1100" b="1" dirty="0">
                <a:solidFill>
                  <a:srgbClr val="000000"/>
                </a:solidFill>
                <a:latin typeface="ＭＳ Ｐゴシック" charset="-128"/>
              </a:rPr>
              <a:t>アグリケーションとは・・・アグリ（農業）とバケーション（休暇）とを組み合わせた造語</a:t>
            </a:r>
            <a:endParaRPr lang="en-US" altLang="ja-JP" sz="1100" b="1" dirty="0">
              <a:solidFill>
                <a:srgbClr val="000000"/>
              </a:solidFill>
              <a:latin typeface="ＭＳ Ｐゴシック" charset="-128"/>
            </a:endParaRPr>
          </a:p>
        </p:txBody>
      </p:sp>
      <p:sp>
        <p:nvSpPr>
          <p:cNvPr id="92" name="テキスト ボックス 158"/>
          <p:cNvSpPr txBox="1">
            <a:spLocks noChangeArrowheads="1"/>
          </p:cNvSpPr>
          <p:nvPr/>
        </p:nvSpPr>
        <p:spPr bwMode="auto">
          <a:xfrm>
            <a:off x="5359996" y="2938884"/>
            <a:ext cx="2447104" cy="33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91" tIns="43594" rIns="87191" bIns="43594">
            <a:spAutoFit/>
          </a:bodyP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71538"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Aft>
                <a:spcPts val="0"/>
              </a:spcAft>
            </a:pPr>
            <a:r>
              <a:rPr lang="ja-JP" altLang="en-US" sz="1600" b="1" dirty="0">
                <a:solidFill>
                  <a:srgbClr val="000000"/>
                </a:solidFill>
                <a:latin typeface="ＭＳ Ｐゴシック" charset="-128"/>
              </a:rPr>
              <a:t>＜石狩市内（農村部）＞</a:t>
            </a:r>
            <a:endParaRPr lang="en-US" altLang="ja-JP" sz="1600" b="1" dirty="0">
              <a:solidFill>
                <a:srgbClr val="000000"/>
              </a:solidFill>
              <a:latin typeface="ＭＳ Ｐゴシック" charset="-128"/>
            </a:endParaRPr>
          </a:p>
        </p:txBody>
      </p:sp>
      <p:sp>
        <p:nvSpPr>
          <p:cNvPr id="85" name="テキスト ボックス 158">
            <a:extLst>
              <a:ext uri="{FF2B5EF4-FFF2-40B4-BE49-F238E27FC236}">
                <a16:creationId xmlns:a16="http://schemas.microsoft.com/office/drawing/2014/main" id="{4B67B224-F334-4303-B5A0-8217A0BD2D91}"/>
              </a:ext>
            </a:extLst>
          </p:cNvPr>
          <p:cNvSpPr txBox="1">
            <a:spLocks noChangeArrowheads="1"/>
          </p:cNvSpPr>
          <p:nvPr/>
        </p:nvSpPr>
        <p:spPr bwMode="auto">
          <a:xfrm>
            <a:off x="534852" y="2958708"/>
            <a:ext cx="2447104" cy="33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91" tIns="43594" rIns="87191" bIns="43594">
            <a:spAutoFit/>
          </a:bodyP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71538"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Aft>
                <a:spcPts val="0"/>
              </a:spcAft>
            </a:pPr>
            <a:r>
              <a:rPr lang="ja-JP" altLang="en-US" sz="1600" b="1" dirty="0">
                <a:solidFill>
                  <a:srgbClr val="000000"/>
                </a:solidFill>
                <a:latin typeface="ＭＳ Ｐゴシック" charset="-128"/>
              </a:rPr>
              <a:t>＜都市部＞</a:t>
            </a:r>
            <a:endParaRPr lang="en-US" altLang="ja-JP" sz="1600" b="1" dirty="0">
              <a:solidFill>
                <a:srgbClr val="000000"/>
              </a:solidFill>
              <a:latin typeface="ＭＳ Ｐゴシック" charset="-128"/>
            </a:endParaRPr>
          </a:p>
        </p:txBody>
      </p:sp>
      <p:sp>
        <p:nvSpPr>
          <p:cNvPr id="54" name="テキスト ボックス 154"/>
          <p:cNvSpPr txBox="1">
            <a:spLocks noChangeArrowheads="1"/>
          </p:cNvSpPr>
          <p:nvPr/>
        </p:nvSpPr>
        <p:spPr bwMode="auto">
          <a:xfrm>
            <a:off x="7677354" y="4684914"/>
            <a:ext cx="1974802" cy="759376"/>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spcBef>
                <a:spcPct val="0"/>
              </a:spcBef>
            </a:pPr>
            <a:r>
              <a:rPr lang="ja-JP" altLang="en-US" sz="1100" dirty="0">
                <a:solidFill>
                  <a:srgbClr val="000000"/>
                </a:solidFill>
                <a:latin typeface="ＭＳ Ｐゴシック" charset="-128"/>
              </a:rPr>
              <a:t>・地域人材とのコアな関係創出</a:t>
            </a:r>
            <a:endParaRPr lang="en-US" altLang="ja-JP" sz="1100" dirty="0">
              <a:solidFill>
                <a:srgbClr val="000000"/>
              </a:solidFill>
              <a:latin typeface="ＭＳ Ｐゴシック" charset="-128"/>
            </a:endParaRPr>
          </a:p>
          <a:p>
            <a:pPr>
              <a:spcBef>
                <a:spcPct val="0"/>
              </a:spcBef>
            </a:pPr>
            <a:r>
              <a:rPr lang="ja-JP" altLang="en-US" sz="1100" dirty="0">
                <a:solidFill>
                  <a:srgbClr val="000000"/>
                </a:solidFill>
                <a:latin typeface="ＭＳ Ｐゴシック" charset="-128"/>
              </a:rPr>
              <a:t>・事業参加者間の繋がり創出</a:t>
            </a:r>
            <a:endParaRPr lang="en-US" altLang="ja-JP" sz="1100" dirty="0">
              <a:solidFill>
                <a:srgbClr val="000000"/>
              </a:solidFill>
              <a:latin typeface="ＭＳ Ｐゴシック" charset="-128"/>
            </a:endParaRPr>
          </a:p>
          <a:p>
            <a:pPr>
              <a:spcBef>
                <a:spcPct val="0"/>
              </a:spcBef>
            </a:pPr>
            <a:r>
              <a:rPr lang="ja-JP" altLang="en-US" sz="1100" dirty="0">
                <a:solidFill>
                  <a:srgbClr val="000000"/>
                </a:solidFill>
                <a:latin typeface="ＭＳ Ｐゴシック" charset="-128"/>
              </a:rPr>
              <a:t>　　　　　　　　↓</a:t>
            </a:r>
            <a:endParaRPr lang="en-US" altLang="ja-JP" sz="1100" dirty="0">
              <a:solidFill>
                <a:srgbClr val="000000"/>
              </a:solidFill>
              <a:latin typeface="ＭＳ Ｐゴシック" charset="-128"/>
            </a:endParaRPr>
          </a:p>
          <a:p>
            <a:pPr>
              <a:spcBef>
                <a:spcPct val="0"/>
              </a:spcBef>
            </a:pPr>
            <a:r>
              <a:rPr lang="ja-JP" altLang="en-US" sz="1100" b="1" u="sng" dirty="0">
                <a:solidFill>
                  <a:srgbClr val="000000"/>
                </a:solidFill>
                <a:latin typeface="ＭＳ Ｐゴシック" charset="-128"/>
              </a:rPr>
              <a:t>関係人口・新規就農者の創出</a:t>
            </a:r>
            <a:endParaRPr lang="en-US" altLang="ja-JP" sz="1100" b="1" u="sng" dirty="0">
              <a:solidFill>
                <a:srgbClr val="000000"/>
              </a:solidFill>
              <a:latin typeface="ＭＳ Ｐゴシック" charset="-128"/>
            </a:endParaRPr>
          </a:p>
        </p:txBody>
      </p:sp>
      <p:sp>
        <p:nvSpPr>
          <p:cNvPr id="86" name="テキスト ボックス 154">
            <a:extLst>
              <a:ext uri="{FF2B5EF4-FFF2-40B4-BE49-F238E27FC236}">
                <a16:creationId xmlns:a16="http://schemas.microsoft.com/office/drawing/2014/main" id="{235EA106-6941-43E7-A609-A5342375DA57}"/>
              </a:ext>
            </a:extLst>
          </p:cNvPr>
          <p:cNvSpPr txBox="1">
            <a:spLocks noChangeArrowheads="1"/>
          </p:cNvSpPr>
          <p:nvPr/>
        </p:nvSpPr>
        <p:spPr bwMode="auto">
          <a:xfrm>
            <a:off x="4237588" y="6011484"/>
            <a:ext cx="1636703" cy="2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lgn="ctr"/>
            <a:r>
              <a:rPr lang="en-US" altLang="ja-JP" sz="1100" dirty="0">
                <a:solidFill>
                  <a:srgbClr val="000000"/>
                </a:solidFill>
                <a:latin typeface="ＭＳ Ｐゴシック" charset="-128"/>
              </a:rPr>
              <a:t>【</a:t>
            </a:r>
            <a:r>
              <a:rPr lang="ja-JP" altLang="en-US" sz="1100" dirty="0">
                <a:solidFill>
                  <a:srgbClr val="000000"/>
                </a:solidFill>
                <a:latin typeface="ＭＳ Ｐゴシック" charset="-128"/>
              </a:rPr>
              <a:t>事業参加者</a:t>
            </a:r>
            <a:r>
              <a:rPr lang="en-US" altLang="ja-JP" sz="1100" dirty="0">
                <a:solidFill>
                  <a:srgbClr val="000000"/>
                </a:solidFill>
                <a:latin typeface="ＭＳ Ｐゴシック" charset="-128"/>
              </a:rPr>
              <a:t>】</a:t>
            </a:r>
          </a:p>
        </p:txBody>
      </p:sp>
      <p:sp>
        <p:nvSpPr>
          <p:cNvPr id="87" name="テキスト ボックス 154">
            <a:extLst>
              <a:ext uri="{FF2B5EF4-FFF2-40B4-BE49-F238E27FC236}">
                <a16:creationId xmlns:a16="http://schemas.microsoft.com/office/drawing/2014/main" id="{AB58DCB6-37E8-4101-9CBB-BF31BC5B5312}"/>
              </a:ext>
            </a:extLst>
          </p:cNvPr>
          <p:cNvSpPr txBox="1">
            <a:spLocks noChangeArrowheads="1"/>
          </p:cNvSpPr>
          <p:nvPr/>
        </p:nvSpPr>
        <p:spPr bwMode="auto">
          <a:xfrm>
            <a:off x="6758982" y="3237706"/>
            <a:ext cx="1636703" cy="2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lgn="ctr"/>
            <a:r>
              <a:rPr lang="en-US" altLang="ja-JP" sz="1100" dirty="0">
                <a:solidFill>
                  <a:srgbClr val="000000"/>
                </a:solidFill>
                <a:latin typeface="ＭＳ Ｐゴシック" charset="-128"/>
              </a:rPr>
              <a:t>【</a:t>
            </a:r>
            <a:r>
              <a:rPr lang="ja-JP" altLang="en-US" sz="1100" dirty="0">
                <a:solidFill>
                  <a:srgbClr val="000000"/>
                </a:solidFill>
                <a:latin typeface="ＭＳ Ｐゴシック" charset="-128"/>
              </a:rPr>
              <a:t>地域農業者</a:t>
            </a:r>
            <a:r>
              <a:rPr lang="en-US" altLang="ja-JP" sz="1100" dirty="0">
                <a:solidFill>
                  <a:srgbClr val="000000"/>
                </a:solidFill>
                <a:latin typeface="ＭＳ Ｐゴシック" charset="-128"/>
              </a:rPr>
              <a:t>】</a:t>
            </a:r>
          </a:p>
        </p:txBody>
      </p:sp>
      <p:sp>
        <p:nvSpPr>
          <p:cNvPr id="58" name="テキスト ボックス 154">
            <a:extLst>
              <a:ext uri="{FF2B5EF4-FFF2-40B4-BE49-F238E27FC236}">
                <a16:creationId xmlns:a16="http://schemas.microsoft.com/office/drawing/2014/main" id="{91785EB4-683B-4A6F-9D40-5EED99A7013F}"/>
              </a:ext>
            </a:extLst>
          </p:cNvPr>
          <p:cNvSpPr txBox="1">
            <a:spLocks noChangeArrowheads="1"/>
          </p:cNvSpPr>
          <p:nvPr/>
        </p:nvSpPr>
        <p:spPr bwMode="auto">
          <a:xfrm>
            <a:off x="359792" y="5189904"/>
            <a:ext cx="1636703" cy="75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1" tIns="40736" rIns="81471" bIns="40736">
            <a:spAutoFit/>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79" algn="l" defTabSz="914290" rtl="0" eaLnBrk="1" latinLnBrk="0" hangingPunct="1">
              <a:defRPr kumimoji="1" sz="1800" kern="1200">
                <a:solidFill>
                  <a:schemeClr val="tx1"/>
                </a:solidFill>
                <a:latin typeface="+mn-lt"/>
                <a:ea typeface="+mn-ea"/>
                <a:cs typeface="+mn-cs"/>
              </a:defRPr>
            </a:lvl5pPr>
            <a:lvl6pPr marL="2285724" algn="l" defTabSz="914290" rtl="0" eaLnBrk="1" latinLnBrk="0" hangingPunct="1">
              <a:defRPr kumimoji="1" sz="1800" kern="1200">
                <a:solidFill>
                  <a:schemeClr val="tx1"/>
                </a:solidFill>
                <a:latin typeface="+mn-lt"/>
                <a:ea typeface="+mn-ea"/>
                <a:cs typeface="+mn-cs"/>
              </a:defRPr>
            </a:lvl6pPr>
            <a:lvl7pPr marL="2742869" algn="l" defTabSz="914290" rtl="0" eaLnBrk="1" latinLnBrk="0" hangingPunct="1">
              <a:defRPr kumimoji="1" sz="1800" kern="1200">
                <a:solidFill>
                  <a:schemeClr val="tx1"/>
                </a:solidFill>
                <a:latin typeface="+mn-lt"/>
                <a:ea typeface="+mn-ea"/>
                <a:cs typeface="+mn-cs"/>
              </a:defRPr>
            </a:lvl7pPr>
            <a:lvl8pPr marL="3200014" algn="l" defTabSz="914290" rtl="0" eaLnBrk="1" latinLnBrk="0" hangingPunct="1">
              <a:defRPr kumimoji="1" sz="1800" kern="1200">
                <a:solidFill>
                  <a:schemeClr val="tx1"/>
                </a:solidFill>
                <a:latin typeface="+mn-lt"/>
                <a:ea typeface="+mn-ea"/>
                <a:cs typeface="+mn-cs"/>
              </a:defRPr>
            </a:lvl8pPr>
            <a:lvl9pPr marL="3657159" algn="l" defTabSz="914290" rtl="0" eaLnBrk="1" latinLnBrk="0" hangingPunct="1">
              <a:defRPr kumimoji="1" sz="1800" kern="1200">
                <a:solidFill>
                  <a:schemeClr val="tx1"/>
                </a:solidFill>
                <a:latin typeface="+mn-lt"/>
                <a:ea typeface="+mn-ea"/>
                <a:cs typeface="+mn-cs"/>
              </a:defRPr>
            </a:lvl9pPr>
          </a:lstStyle>
          <a:p>
            <a:pPr algn="ctr"/>
            <a:r>
              <a:rPr lang="ja-JP" altLang="en-US" sz="1100" dirty="0">
                <a:solidFill>
                  <a:srgbClr val="000000"/>
                </a:solidFill>
                <a:latin typeface="ＭＳ Ｐゴシック" charset="-128"/>
              </a:rPr>
              <a:t>参　</a:t>
            </a:r>
            <a:endParaRPr lang="en-US" altLang="ja-JP" sz="1100" dirty="0">
              <a:solidFill>
                <a:srgbClr val="000000"/>
              </a:solidFill>
              <a:latin typeface="ＭＳ Ｐゴシック" charset="-128"/>
            </a:endParaRPr>
          </a:p>
          <a:p>
            <a:pPr algn="ctr"/>
            <a:r>
              <a:rPr lang="ja-JP" altLang="en-US" sz="1100" dirty="0">
                <a:solidFill>
                  <a:srgbClr val="000000"/>
                </a:solidFill>
                <a:latin typeface="ＭＳ Ｐゴシック" charset="-128"/>
              </a:rPr>
              <a:t>加</a:t>
            </a:r>
            <a:endParaRPr lang="en-US" altLang="ja-JP" sz="1100" dirty="0">
              <a:solidFill>
                <a:srgbClr val="000000"/>
              </a:solidFill>
              <a:latin typeface="ＭＳ Ｐゴシック" charset="-128"/>
            </a:endParaRPr>
          </a:p>
          <a:p>
            <a:pPr algn="ctr"/>
            <a:r>
              <a:rPr lang="ja-JP" altLang="en-US" sz="1100" dirty="0">
                <a:solidFill>
                  <a:srgbClr val="000000"/>
                </a:solidFill>
                <a:latin typeface="ＭＳ Ｐゴシック" charset="-128"/>
              </a:rPr>
              <a:t> ・</a:t>
            </a:r>
            <a:endParaRPr lang="en-US" altLang="ja-JP" sz="1100" dirty="0">
              <a:solidFill>
                <a:srgbClr val="000000"/>
              </a:solidFill>
              <a:latin typeface="ＭＳ Ｐゴシック" charset="-128"/>
            </a:endParaRPr>
          </a:p>
          <a:p>
            <a:pPr algn="ctr"/>
            <a:r>
              <a:rPr lang="ja-JP" altLang="en-US" sz="1100" dirty="0">
                <a:solidFill>
                  <a:srgbClr val="000000"/>
                </a:solidFill>
                <a:latin typeface="ＭＳ Ｐゴシック" charset="-128"/>
              </a:rPr>
              <a:t>　　　　　　    リピート</a:t>
            </a:r>
            <a:endParaRPr lang="en-US" altLang="ja-JP" sz="1100" dirty="0">
              <a:solidFill>
                <a:srgbClr val="000000"/>
              </a:solidFill>
              <a:latin typeface="ＭＳ Ｐゴシック" charset="-128"/>
            </a:endParaRPr>
          </a:p>
        </p:txBody>
      </p:sp>
      <p:pic>
        <p:nvPicPr>
          <p:cNvPr id="5" name="図 4">
            <a:extLst>
              <a:ext uri="{FF2B5EF4-FFF2-40B4-BE49-F238E27FC236}">
                <a16:creationId xmlns:a16="http://schemas.microsoft.com/office/drawing/2014/main" id="{C4619D30-98B5-4C84-9EB2-BD6C5DF12C0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22376" y="3653306"/>
            <a:ext cx="490017" cy="476624"/>
          </a:xfrm>
          <a:prstGeom prst="rect">
            <a:avLst/>
          </a:prstGeom>
        </p:spPr>
      </p:pic>
      <p:sp>
        <p:nvSpPr>
          <p:cNvPr id="36" name="加算記号 35">
            <a:extLst>
              <a:ext uri="{FF2B5EF4-FFF2-40B4-BE49-F238E27FC236}">
                <a16:creationId xmlns:a16="http://schemas.microsoft.com/office/drawing/2014/main" id="{28646CCE-5C5B-417B-AC47-0A83377DDDDF}"/>
              </a:ext>
            </a:extLst>
          </p:cNvPr>
          <p:cNvSpPr/>
          <p:nvPr/>
        </p:nvSpPr>
        <p:spPr>
          <a:xfrm>
            <a:off x="6185667" y="3944801"/>
            <a:ext cx="405870" cy="413342"/>
          </a:xfrm>
          <a:prstGeom prst="mathPlus">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grpSp>
        <p:nvGrpSpPr>
          <p:cNvPr id="64" name="グループ化 63">
            <a:extLst>
              <a:ext uri="{FF2B5EF4-FFF2-40B4-BE49-F238E27FC236}">
                <a16:creationId xmlns:a16="http://schemas.microsoft.com/office/drawing/2014/main" id="{7C10AB2C-545B-4296-A2AC-CFAAB824325C}"/>
              </a:ext>
            </a:extLst>
          </p:cNvPr>
          <p:cNvGrpSpPr/>
          <p:nvPr/>
        </p:nvGrpSpPr>
        <p:grpSpPr>
          <a:xfrm>
            <a:off x="5812087" y="3643253"/>
            <a:ext cx="752475" cy="473174"/>
            <a:chOff x="2682875" y="3530600"/>
            <a:chExt cx="752475" cy="473174"/>
          </a:xfrm>
        </p:grpSpPr>
        <p:grpSp>
          <p:nvGrpSpPr>
            <p:cNvPr id="65" name="グループ化 159">
              <a:extLst>
                <a:ext uri="{FF2B5EF4-FFF2-40B4-BE49-F238E27FC236}">
                  <a16:creationId xmlns:a16="http://schemas.microsoft.com/office/drawing/2014/main" id="{A964ADC9-AB0C-4B82-927D-0001B23D96EC}"/>
                </a:ext>
              </a:extLst>
            </p:cNvPr>
            <p:cNvGrpSpPr>
              <a:grpSpLocks/>
            </p:cNvGrpSpPr>
            <p:nvPr/>
          </p:nvGrpSpPr>
          <p:grpSpPr bwMode="auto">
            <a:xfrm>
              <a:off x="2706694" y="3545801"/>
              <a:ext cx="368947" cy="457973"/>
              <a:chOff x="303183" y="5745625"/>
              <a:chExt cx="827510" cy="806539"/>
            </a:xfrm>
          </p:grpSpPr>
          <p:pic>
            <p:nvPicPr>
              <p:cNvPr id="67" name="図 160">
                <a:extLst>
                  <a:ext uri="{FF2B5EF4-FFF2-40B4-BE49-F238E27FC236}">
                    <a16:creationId xmlns:a16="http://schemas.microsoft.com/office/drawing/2014/main" id="{15371E8E-E3A2-44ED-8921-37CAE6F7CD8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3183" y="5745625"/>
                <a:ext cx="827510" cy="80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図 161">
                <a:extLst>
                  <a:ext uri="{FF2B5EF4-FFF2-40B4-BE49-F238E27FC236}">
                    <a16:creationId xmlns:a16="http://schemas.microsoft.com/office/drawing/2014/main" id="{E6E97F98-9ABC-4E4C-BFD1-FA67760A92E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0980" y="6003796"/>
                <a:ext cx="466307" cy="44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正方形/長方形 68">
                <a:extLst>
                  <a:ext uri="{FF2B5EF4-FFF2-40B4-BE49-F238E27FC236}">
                    <a16:creationId xmlns:a16="http://schemas.microsoft.com/office/drawing/2014/main" id="{FA398A6C-1792-4ED2-A6E0-656B6D674B25}"/>
                  </a:ext>
                </a:extLst>
              </p:cNvPr>
              <p:cNvSpPr/>
              <p:nvPr/>
            </p:nvSpPr>
            <p:spPr>
              <a:xfrm>
                <a:off x="427789" y="5819502"/>
                <a:ext cx="576817" cy="1761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anchor="ctr"/>
              <a:lstStyle/>
              <a:p>
                <a:pPr algn="ctr" fontAlgn="auto">
                  <a:spcBef>
                    <a:spcPts val="0"/>
                  </a:spcBef>
                  <a:spcAft>
                    <a:spcPts val="0"/>
                  </a:spcAft>
                  <a:defRPr/>
                </a:pPr>
                <a:endParaRPr lang="ja-JP" altLang="en-US" dirty="0"/>
              </a:p>
            </p:txBody>
          </p:sp>
        </p:grpSp>
        <p:sp>
          <p:nvSpPr>
            <p:cNvPr id="66" name="テキスト ボックス 154">
              <a:extLst>
                <a:ext uri="{FF2B5EF4-FFF2-40B4-BE49-F238E27FC236}">
                  <a16:creationId xmlns:a16="http://schemas.microsoft.com/office/drawing/2014/main" id="{26794615-27C7-4EBB-A1C4-E0511D4DB133}"/>
                </a:ext>
              </a:extLst>
            </p:cNvPr>
            <p:cNvSpPr txBox="1">
              <a:spLocks noChangeArrowheads="1"/>
            </p:cNvSpPr>
            <p:nvPr/>
          </p:nvSpPr>
          <p:spPr bwMode="auto">
            <a:xfrm>
              <a:off x="2682875" y="3530600"/>
              <a:ext cx="752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71" tIns="40736" rIns="81471" bIns="40736">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455613"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912813"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370013"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1827213"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2844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7416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1988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656013"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700" dirty="0">
                  <a:solidFill>
                    <a:srgbClr val="000000"/>
                  </a:solidFill>
                  <a:latin typeface="ＭＳ Ｐゴシック" panose="020B0600070205080204" pitchFamily="50" charset="-128"/>
                </a:rPr>
                <a:t>コワキ</a:t>
              </a:r>
              <a:endParaRPr lang="en-US" altLang="ja-JP" sz="700" dirty="0">
                <a:solidFill>
                  <a:srgbClr val="000000"/>
                </a:solidFill>
                <a:latin typeface="ＭＳ Ｐゴシック" panose="020B0600070205080204" pitchFamily="50" charset="-128"/>
              </a:endParaRPr>
            </a:p>
          </p:txBody>
        </p:sp>
      </p:grpSp>
      <p:sp>
        <p:nvSpPr>
          <p:cNvPr id="62" name="星: 8 pt 61">
            <a:extLst>
              <a:ext uri="{FF2B5EF4-FFF2-40B4-BE49-F238E27FC236}">
                <a16:creationId xmlns:a16="http://schemas.microsoft.com/office/drawing/2014/main" id="{B1911180-9337-1686-D6B1-BD33362C5F6B}"/>
              </a:ext>
            </a:extLst>
          </p:cNvPr>
          <p:cNvSpPr/>
          <p:nvPr/>
        </p:nvSpPr>
        <p:spPr>
          <a:xfrm>
            <a:off x="8984626" y="-84853"/>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２</a:t>
            </a:r>
          </a:p>
        </p:txBody>
      </p:sp>
    </p:spTree>
    <p:extLst>
      <p:ext uri="{BB962C8B-B14F-4D97-AF65-F5344CB8AC3E}">
        <p14:creationId xmlns:p14="http://schemas.microsoft.com/office/powerpoint/2010/main" val="303946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３　参加者　年度別推移</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4" name="正方形/長方形 3">
            <a:extLst>
              <a:ext uri="{FF2B5EF4-FFF2-40B4-BE49-F238E27FC236}">
                <a16:creationId xmlns:a16="http://schemas.microsoft.com/office/drawing/2014/main" id="{9B700A26-FF96-4E39-3661-0D1A6F6C48F2}"/>
              </a:ext>
            </a:extLst>
          </p:cNvPr>
          <p:cNvSpPr/>
          <p:nvPr/>
        </p:nvSpPr>
        <p:spPr>
          <a:xfrm>
            <a:off x="83099" y="840018"/>
            <a:ext cx="2880320" cy="35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dirty="0">
                <a:ln w="0">
                  <a:solidFill>
                    <a:sysClr val="windowText" lastClr="000000"/>
                  </a:solidFill>
                </a:ln>
                <a:solidFill>
                  <a:schemeClr val="tx1"/>
                </a:solidFill>
                <a:latin typeface="游ゴシック Medium" panose="020B0500000000000000" pitchFamily="50" charset="-128"/>
                <a:ea typeface="游ゴシック Medium" panose="020B0500000000000000" pitchFamily="50" charset="-128"/>
              </a:rPr>
              <a:t>【</a:t>
            </a:r>
            <a:r>
              <a:rPr kumimoji="1" lang="ja-JP" altLang="en-US" dirty="0">
                <a:ln w="0">
                  <a:solidFill>
                    <a:sysClr val="windowText" lastClr="000000"/>
                  </a:solidFill>
                </a:ln>
                <a:solidFill>
                  <a:schemeClr val="tx1"/>
                </a:solidFill>
                <a:latin typeface="游ゴシック Medium" panose="020B0500000000000000" pitchFamily="50" charset="-128"/>
                <a:ea typeface="游ゴシック Medium" panose="020B0500000000000000" pitchFamily="50" charset="-128"/>
              </a:rPr>
              <a:t>参加者年度別推移</a:t>
            </a:r>
            <a:r>
              <a:rPr kumimoji="1" lang="en-US" altLang="ja-JP" dirty="0">
                <a:ln w="0">
                  <a:solidFill>
                    <a:sysClr val="windowText" lastClr="000000"/>
                  </a:solidFill>
                </a:ln>
                <a:solidFill>
                  <a:schemeClr val="tx1"/>
                </a:solidFill>
                <a:latin typeface="游ゴシック Medium" panose="020B0500000000000000" pitchFamily="50" charset="-128"/>
                <a:ea typeface="游ゴシック Medium" panose="020B0500000000000000" pitchFamily="50" charset="-128"/>
              </a:rPr>
              <a:t>】</a:t>
            </a:r>
            <a:endParaRPr kumimoji="1" lang="ja-JP" altLang="en-US" dirty="0">
              <a:ln w="0">
                <a:solidFill>
                  <a:sysClr val="windowText" lastClr="000000"/>
                </a:solidFill>
              </a:ln>
              <a:solidFill>
                <a:schemeClr val="tx1"/>
              </a:solidFill>
              <a:latin typeface="游ゴシック Medium" panose="020B0500000000000000" pitchFamily="50" charset="-128"/>
              <a:ea typeface="游ゴシック Medium" panose="020B0500000000000000" pitchFamily="50" charset="-128"/>
            </a:endParaRPr>
          </a:p>
        </p:txBody>
      </p:sp>
      <p:graphicFrame>
        <p:nvGraphicFramePr>
          <p:cNvPr id="9" name="表 8">
            <a:extLst>
              <a:ext uri="{FF2B5EF4-FFF2-40B4-BE49-F238E27FC236}">
                <a16:creationId xmlns:a16="http://schemas.microsoft.com/office/drawing/2014/main" id="{17260534-9282-0FCB-D311-53092C0FB531}"/>
              </a:ext>
            </a:extLst>
          </p:cNvPr>
          <p:cNvGraphicFramePr>
            <a:graphicFrameLocks noGrp="1"/>
          </p:cNvGraphicFramePr>
          <p:nvPr>
            <p:extLst>
              <p:ext uri="{D42A27DB-BD31-4B8C-83A1-F6EECF244321}">
                <p14:modId xmlns:p14="http://schemas.microsoft.com/office/powerpoint/2010/main" val="3045189904"/>
              </p:ext>
            </p:extLst>
          </p:nvPr>
        </p:nvGraphicFramePr>
        <p:xfrm>
          <a:off x="156364" y="1398503"/>
          <a:ext cx="9611283" cy="4899528"/>
        </p:xfrm>
        <a:graphic>
          <a:graphicData uri="http://schemas.openxmlformats.org/drawingml/2006/table">
            <a:tbl>
              <a:tblPr firstRow="1" bandRow="1">
                <a:tableStyleId>{16D9F66E-5EB9-4882-86FB-DCBF35E3C3E4}</a:tableStyleId>
              </a:tblPr>
              <a:tblGrid>
                <a:gridCol w="1032465">
                  <a:extLst>
                    <a:ext uri="{9D8B030D-6E8A-4147-A177-3AD203B41FA5}">
                      <a16:colId xmlns:a16="http://schemas.microsoft.com/office/drawing/2014/main" val="3048959908"/>
                    </a:ext>
                  </a:extLst>
                </a:gridCol>
                <a:gridCol w="3509987">
                  <a:extLst>
                    <a:ext uri="{9D8B030D-6E8A-4147-A177-3AD203B41FA5}">
                      <a16:colId xmlns:a16="http://schemas.microsoft.com/office/drawing/2014/main" val="1020294323"/>
                    </a:ext>
                  </a:extLst>
                </a:gridCol>
                <a:gridCol w="2679054">
                  <a:extLst>
                    <a:ext uri="{9D8B030D-6E8A-4147-A177-3AD203B41FA5}">
                      <a16:colId xmlns:a16="http://schemas.microsoft.com/office/drawing/2014/main" val="366468340"/>
                    </a:ext>
                  </a:extLst>
                </a:gridCol>
                <a:gridCol w="2389777">
                  <a:extLst>
                    <a:ext uri="{9D8B030D-6E8A-4147-A177-3AD203B41FA5}">
                      <a16:colId xmlns:a16="http://schemas.microsoft.com/office/drawing/2014/main" val="3737640433"/>
                    </a:ext>
                  </a:extLst>
                </a:gridCol>
              </a:tblGrid>
              <a:tr h="698456">
                <a:tc>
                  <a:txBody>
                    <a:bodyPr/>
                    <a:lstStyle/>
                    <a:p>
                      <a:pPr algn="ctr"/>
                      <a:r>
                        <a:rPr kumimoji="1" lang="ja-JP" altLang="en-US" sz="2800" dirty="0">
                          <a:solidFill>
                            <a:schemeClr val="tx1"/>
                          </a:solidFill>
                        </a:rPr>
                        <a:t>年</a:t>
                      </a:r>
                      <a:endParaRPr kumimoji="1" lang="ja-JP" altLang="en-US" sz="2800"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2800" dirty="0">
                          <a:solidFill>
                            <a:schemeClr val="bg1"/>
                          </a:solidFill>
                        </a:rPr>
                        <a:t>①ベーシック</a:t>
                      </a:r>
                      <a:endParaRPr kumimoji="1" lang="ja-JP" altLang="en-US" sz="2800" dirty="0">
                        <a:solidFill>
                          <a:schemeClr val="bg1"/>
                        </a:solidFill>
                        <a:latin typeface="游ゴシック" panose="020B0400000000000000" pitchFamily="50" charset="-128"/>
                        <a:ea typeface="游ゴシック" panose="020B0400000000000000" pitchFamily="50" charset="-128"/>
                      </a:endParaRPr>
                    </a:p>
                  </a:txBody>
                  <a:tcPr anchor="ctr">
                    <a:solidFill>
                      <a:srgbClr val="D60093"/>
                    </a:solidFill>
                  </a:tcPr>
                </a:tc>
                <a:tc>
                  <a:txBody>
                    <a:bodyPr/>
                    <a:lstStyle/>
                    <a:p>
                      <a:pPr algn="ctr"/>
                      <a:r>
                        <a:rPr kumimoji="1" lang="ja-JP" altLang="en-US" sz="2800" dirty="0">
                          <a:solidFill>
                            <a:schemeClr val="bg1"/>
                          </a:solidFill>
                        </a:rPr>
                        <a:t>②スマート</a:t>
                      </a:r>
                      <a:endParaRPr kumimoji="1" lang="ja-JP" altLang="en-US" sz="2800" dirty="0">
                        <a:solidFill>
                          <a:schemeClr val="bg1"/>
                        </a:solidFill>
                        <a:latin typeface="游ゴシック" panose="020B0400000000000000" pitchFamily="50" charset="-128"/>
                        <a:ea typeface="游ゴシック" panose="020B0400000000000000" pitchFamily="50" charset="-128"/>
                      </a:endParaRPr>
                    </a:p>
                  </a:txBody>
                  <a:tcPr anchor="ctr">
                    <a:solidFill>
                      <a:schemeClr val="accent1">
                        <a:lumMod val="75000"/>
                      </a:schemeClr>
                    </a:solidFill>
                  </a:tcPr>
                </a:tc>
                <a:tc>
                  <a:txBody>
                    <a:bodyPr/>
                    <a:lstStyle/>
                    <a:p>
                      <a:pPr algn="ctr"/>
                      <a:r>
                        <a:rPr kumimoji="1" lang="ja-JP" altLang="en-US" sz="2800" dirty="0">
                          <a:solidFill>
                            <a:schemeClr val="bg1"/>
                          </a:solidFill>
                        </a:rPr>
                        <a:t>③アドバンス</a:t>
                      </a:r>
                      <a:endParaRPr kumimoji="1" lang="en-US" altLang="ja-JP" sz="2800" dirty="0">
                        <a:solidFill>
                          <a:schemeClr val="bg1"/>
                        </a:solidFill>
                        <a:latin typeface="游ゴシック" panose="020B0400000000000000" pitchFamily="50" charset="-128"/>
                        <a:ea typeface="游ゴシック" panose="020B0400000000000000" pitchFamily="50" charset="-128"/>
                      </a:endParaRPr>
                    </a:p>
                  </a:txBody>
                  <a:tcPr anchor="ctr">
                    <a:solidFill>
                      <a:schemeClr val="accent3">
                        <a:lumMod val="75000"/>
                      </a:schemeClr>
                    </a:solidFill>
                  </a:tcPr>
                </a:tc>
                <a:extLst>
                  <a:ext uri="{0D108BD9-81ED-4DB2-BD59-A6C34878D82A}">
                    <a16:rowId xmlns:a16="http://schemas.microsoft.com/office/drawing/2014/main" val="706877201"/>
                  </a:ext>
                </a:extLst>
              </a:tr>
              <a:tr h="698456">
                <a:tc>
                  <a:txBody>
                    <a:bodyPr/>
                    <a:lstStyle/>
                    <a:p>
                      <a:pPr algn="ctr"/>
                      <a:r>
                        <a:rPr kumimoji="1" lang="ja-JP" altLang="en-US" sz="2000" dirty="0">
                          <a:solidFill>
                            <a:schemeClr val="tx1"/>
                          </a:solidFill>
                        </a:rPr>
                        <a:t>２０２０</a:t>
                      </a:r>
                    </a:p>
                  </a:txBody>
                  <a:tcPr anchor="ctr"/>
                </a:tc>
                <a:tc>
                  <a:txBody>
                    <a:bodyPr/>
                    <a:lstStyle/>
                    <a:p>
                      <a:pPr algn="ctr"/>
                      <a:r>
                        <a:rPr kumimoji="1" lang="ja-JP" altLang="en-US" sz="2000" dirty="0">
                          <a:solidFill>
                            <a:schemeClr val="tx1"/>
                          </a:solidFill>
                        </a:rPr>
                        <a:t>１２名（男性３名・女性９名）</a:t>
                      </a:r>
                    </a:p>
                  </a:txBody>
                  <a:tcPr anchor="ctr"/>
                </a:tc>
                <a:tc>
                  <a:txBody>
                    <a:bodyPr/>
                    <a:lstStyle/>
                    <a:p>
                      <a:pPr algn="ctr"/>
                      <a:r>
                        <a:rPr kumimoji="1" lang="ja-JP" altLang="en-US" sz="2000" dirty="0">
                          <a:solidFill>
                            <a:schemeClr val="tx1"/>
                          </a:solidFill>
                        </a:rPr>
                        <a:t>ー</a:t>
                      </a:r>
                    </a:p>
                  </a:txBody>
                  <a:tcPr anchor="ctr"/>
                </a:tc>
                <a:tc>
                  <a:txBody>
                    <a:bodyPr/>
                    <a:lstStyle/>
                    <a:p>
                      <a:pPr algn="ctr"/>
                      <a:r>
                        <a:rPr kumimoji="1" lang="ja-JP" altLang="en-US" sz="2000" dirty="0">
                          <a:solidFill>
                            <a:schemeClr val="tx1"/>
                          </a:solidFill>
                        </a:rPr>
                        <a:t>ー</a:t>
                      </a:r>
                    </a:p>
                  </a:txBody>
                  <a:tcPr anchor="ctr"/>
                </a:tc>
                <a:extLst>
                  <a:ext uri="{0D108BD9-81ED-4DB2-BD59-A6C34878D82A}">
                    <a16:rowId xmlns:a16="http://schemas.microsoft.com/office/drawing/2014/main" val="471091691"/>
                  </a:ext>
                </a:extLst>
              </a:tr>
              <a:tr h="698456">
                <a:tc>
                  <a:txBody>
                    <a:bodyPr/>
                    <a:lstStyle/>
                    <a:p>
                      <a:pPr algn="ctr"/>
                      <a:r>
                        <a:rPr kumimoji="1" lang="ja-JP" altLang="en-US" sz="2000" dirty="0">
                          <a:solidFill>
                            <a:schemeClr val="tx1"/>
                          </a:solidFill>
                        </a:rPr>
                        <a:t>２０２１</a:t>
                      </a:r>
                    </a:p>
                  </a:txBody>
                  <a:tcPr anchor="ctr"/>
                </a:tc>
                <a:tc>
                  <a:txBody>
                    <a:bodyPr/>
                    <a:lstStyle/>
                    <a:p>
                      <a:pPr algn="ctr"/>
                      <a:r>
                        <a:rPr kumimoji="1" lang="ja-JP" altLang="en-US" sz="2000" dirty="0">
                          <a:solidFill>
                            <a:schemeClr val="tx1"/>
                          </a:solidFill>
                        </a:rPr>
                        <a:t>１９名（男性１０名・女性９名）</a:t>
                      </a:r>
                    </a:p>
                  </a:txBody>
                  <a:tcPr anchor="ctr"/>
                </a:tc>
                <a:tc>
                  <a:txBody>
                    <a:bodyPr/>
                    <a:lstStyle/>
                    <a:p>
                      <a:pPr algn="ctr"/>
                      <a:r>
                        <a:rPr kumimoji="1" lang="ja-JP" altLang="en-US" sz="2000" dirty="0">
                          <a:solidFill>
                            <a:schemeClr val="tx1"/>
                          </a:solidFill>
                        </a:rPr>
                        <a:t>６名（男性４名</a:t>
                      </a:r>
                      <a:endParaRPr kumimoji="1" lang="en-US" altLang="ja-JP" sz="2000" dirty="0">
                        <a:solidFill>
                          <a:schemeClr val="tx1"/>
                        </a:solidFill>
                      </a:endParaRPr>
                    </a:p>
                    <a:p>
                      <a:pPr algn="ctr"/>
                      <a:r>
                        <a:rPr kumimoji="1" lang="ja-JP" altLang="en-US" sz="2000" dirty="0">
                          <a:solidFill>
                            <a:schemeClr val="tx1"/>
                          </a:solidFill>
                        </a:rPr>
                        <a:t>　　　・女性２名）</a:t>
                      </a:r>
                    </a:p>
                  </a:txBody>
                  <a:tcPr anchor="ctr"/>
                </a:tc>
                <a:tc>
                  <a:txBody>
                    <a:bodyPr/>
                    <a:lstStyle/>
                    <a:p>
                      <a:pPr algn="ctr"/>
                      <a:r>
                        <a:rPr kumimoji="1" lang="ja-JP" altLang="en-US" sz="2000" dirty="0">
                          <a:solidFill>
                            <a:schemeClr val="tx1"/>
                          </a:solidFill>
                        </a:rPr>
                        <a:t>ー</a:t>
                      </a:r>
                    </a:p>
                  </a:txBody>
                  <a:tcPr anchor="ctr"/>
                </a:tc>
                <a:extLst>
                  <a:ext uri="{0D108BD9-81ED-4DB2-BD59-A6C34878D82A}">
                    <a16:rowId xmlns:a16="http://schemas.microsoft.com/office/drawing/2014/main" val="437648347"/>
                  </a:ext>
                </a:extLst>
              </a:tr>
              <a:tr h="698456">
                <a:tc>
                  <a:txBody>
                    <a:bodyPr/>
                    <a:lstStyle/>
                    <a:p>
                      <a:pPr algn="ctr"/>
                      <a:r>
                        <a:rPr kumimoji="1" lang="ja-JP" altLang="en-US" sz="2000" dirty="0">
                          <a:solidFill>
                            <a:schemeClr val="tx1"/>
                          </a:solidFill>
                        </a:rPr>
                        <a:t>２０２２</a:t>
                      </a:r>
                    </a:p>
                  </a:txBody>
                  <a:tcPr anchor="ctr"/>
                </a:tc>
                <a:tc>
                  <a:txBody>
                    <a:bodyPr/>
                    <a:lstStyle/>
                    <a:p>
                      <a:pPr algn="ctr"/>
                      <a:r>
                        <a:rPr kumimoji="1" lang="ja-JP" altLang="en-US" sz="2000" dirty="0">
                          <a:solidFill>
                            <a:schemeClr val="tx1"/>
                          </a:solidFill>
                        </a:rPr>
                        <a:t>１７名（男性７名・女性１０名）</a:t>
                      </a:r>
                    </a:p>
                  </a:txBody>
                  <a:tcPr anchor="ctr"/>
                </a:tc>
                <a:tc>
                  <a:txBody>
                    <a:bodyPr/>
                    <a:lstStyle/>
                    <a:p>
                      <a:pPr algn="ctr"/>
                      <a:r>
                        <a:rPr kumimoji="1" lang="ja-JP" altLang="en-US" sz="2000" dirty="0">
                          <a:solidFill>
                            <a:schemeClr val="tx1"/>
                          </a:solidFill>
                        </a:rPr>
                        <a:t>１名（男性１名）</a:t>
                      </a:r>
                    </a:p>
                  </a:txBody>
                  <a:tcPr anchor="ctr"/>
                </a:tc>
                <a:tc>
                  <a:txBody>
                    <a:bodyPr/>
                    <a:lstStyle/>
                    <a:p>
                      <a:pPr algn="ctr"/>
                      <a:r>
                        <a:rPr kumimoji="1" lang="ja-JP" altLang="en-US" sz="2000" dirty="0">
                          <a:solidFill>
                            <a:schemeClr val="tx1"/>
                          </a:solidFill>
                        </a:rPr>
                        <a:t>３名（男性２名</a:t>
                      </a:r>
                      <a:endParaRPr kumimoji="1" lang="en-US" altLang="ja-JP" sz="2000" dirty="0">
                        <a:solidFill>
                          <a:schemeClr val="tx1"/>
                        </a:solidFill>
                      </a:endParaRPr>
                    </a:p>
                    <a:p>
                      <a:pPr algn="ctr"/>
                      <a:r>
                        <a:rPr kumimoji="1" lang="ja-JP" altLang="en-US" sz="2000" dirty="0">
                          <a:solidFill>
                            <a:schemeClr val="tx1"/>
                          </a:solidFill>
                        </a:rPr>
                        <a:t>　　　・女性１名）</a:t>
                      </a:r>
                    </a:p>
                  </a:txBody>
                  <a:tcPr anchor="ctr"/>
                </a:tc>
                <a:extLst>
                  <a:ext uri="{0D108BD9-81ED-4DB2-BD59-A6C34878D82A}">
                    <a16:rowId xmlns:a16="http://schemas.microsoft.com/office/drawing/2014/main" val="173567449"/>
                  </a:ext>
                </a:extLst>
              </a:tr>
              <a:tr h="698456">
                <a:tc>
                  <a:txBody>
                    <a:bodyPr/>
                    <a:lstStyle/>
                    <a:p>
                      <a:pPr algn="ctr"/>
                      <a:r>
                        <a:rPr kumimoji="1" lang="ja-JP" altLang="en-US" sz="2000" dirty="0">
                          <a:solidFill>
                            <a:schemeClr val="tx1"/>
                          </a:solidFill>
                        </a:rPr>
                        <a:t>２０２３</a:t>
                      </a:r>
                    </a:p>
                  </a:txBody>
                  <a:tcPr anchor="ctr"/>
                </a:tc>
                <a:tc>
                  <a:txBody>
                    <a:bodyPr/>
                    <a:lstStyle/>
                    <a:p>
                      <a:pPr algn="ctr"/>
                      <a:r>
                        <a:rPr kumimoji="1" lang="ja-JP" altLang="en-US" sz="2000" dirty="0">
                          <a:solidFill>
                            <a:schemeClr val="tx1"/>
                          </a:solidFill>
                        </a:rPr>
                        <a:t>２６名（男性１４名・女性１２名）</a:t>
                      </a:r>
                    </a:p>
                  </a:txBody>
                  <a:tcPr anchor="ctr"/>
                </a:tc>
                <a:tc>
                  <a:txBody>
                    <a:bodyPr/>
                    <a:lstStyle/>
                    <a:p>
                      <a:pPr algn="ctr"/>
                      <a:r>
                        <a:rPr kumimoji="1" lang="ja-JP" altLang="en-US" sz="2000" dirty="0">
                          <a:solidFill>
                            <a:schemeClr val="tx1"/>
                          </a:solidFill>
                        </a:rPr>
                        <a:t>３名（男性２名</a:t>
                      </a:r>
                      <a:endParaRPr kumimoji="1" lang="en-US" altLang="ja-JP" sz="2000" dirty="0">
                        <a:solidFill>
                          <a:schemeClr val="tx1"/>
                        </a:solidFill>
                      </a:endParaRPr>
                    </a:p>
                    <a:p>
                      <a:pPr algn="ctr"/>
                      <a:r>
                        <a:rPr kumimoji="1" lang="ja-JP" altLang="en-US" sz="2000" dirty="0">
                          <a:solidFill>
                            <a:schemeClr val="tx1"/>
                          </a:solidFill>
                        </a:rPr>
                        <a:t>　　　・女性１名）</a:t>
                      </a:r>
                    </a:p>
                  </a:txBody>
                  <a:tcPr anchor="ctr"/>
                </a:tc>
                <a:tc>
                  <a:txBody>
                    <a:bodyPr/>
                    <a:lstStyle/>
                    <a:p>
                      <a:pPr algn="ctr"/>
                      <a:r>
                        <a:rPr kumimoji="1" lang="ja-JP" altLang="en-US" sz="2000" dirty="0">
                          <a:solidFill>
                            <a:schemeClr val="tx1"/>
                          </a:solidFill>
                        </a:rPr>
                        <a:t>ー</a:t>
                      </a:r>
                    </a:p>
                  </a:txBody>
                  <a:tcPr anchor="ctr"/>
                </a:tc>
                <a:extLst>
                  <a:ext uri="{0D108BD9-81ED-4DB2-BD59-A6C34878D82A}">
                    <a16:rowId xmlns:a16="http://schemas.microsoft.com/office/drawing/2014/main" val="34051707"/>
                  </a:ext>
                </a:extLst>
              </a:tr>
              <a:tr h="698456">
                <a:tc>
                  <a:txBody>
                    <a:bodyPr/>
                    <a:lstStyle/>
                    <a:p>
                      <a:pPr algn="ctr"/>
                      <a:r>
                        <a:rPr kumimoji="1" lang="ja-JP" altLang="en-US" sz="2000" dirty="0">
                          <a:solidFill>
                            <a:schemeClr val="tx1"/>
                          </a:solidFill>
                        </a:rPr>
                        <a:t>２０２４</a:t>
                      </a:r>
                    </a:p>
                  </a:txBody>
                  <a:tcPr anchor="ctr"/>
                </a:tc>
                <a:tc>
                  <a:txBody>
                    <a:bodyPr/>
                    <a:lstStyle/>
                    <a:p>
                      <a:pPr algn="ctr"/>
                      <a:r>
                        <a:rPr kumimoji="1" lang="ja-JP" altLang="en-US" sz="2000" dirty="0">
                          <a:solidFill>
                            <a:schemeClr val="tx1"/>
                          </a:solidFill>
                        </a:rPr>
                        <a:t>１６名（男性５名・女性１１名）</a:t>
                      </a:r>
                    </a:p>
                  </a:txBody>
                  <a:tcPr anchor="ctr"/>
                </a:tc>
                <a:tc>
                  <a:txBody>
                    <a:bodyPr/>
                    <a:lstStyle/>
                    <a:p>
                      <a:pPr algn="ctr"/>
                      <a:r>
                        <a:rPr kumimoji="1" lang="ja-JP" altLang="en-US" sz="2000" dirty="0">
                          <a:solidFill>
                            <a:schemeClr val="tx1"/>
                          </a:solidFill>
                        </a:rPr>
                        <a:t>１名（女性１名）</a:t>
                      </a:r>
                    </a:p>
                  </a:txBody>
                  <a:tcPr anchor="ctr"/>
                </a:tc>
                <a:tc>
                  <a:txBody>
                    <a:bodyPr/>
                    <a:lstStyle/>
                    <a:p>
                      <a:pPr algn="ctr"/>
                      <a:r>
                        <a:rPr kumimoji="1" lang="ja-JP" altLang="en-US" sz="2000" dirty="0">
                          <a:solidFill>
                            <a:schemeClr val="tx1"/>
                          </a:solidFill>
                        </a:rPr>
                        <a:t>ー</a:t>
                      </a:r>
                    </a:p>
                  </a:txBody>
                  <a:tcPr anchor="ctr"/>
                </a:tc>
                <a:extLst>
                  <a:ext uri="{0D108BD9-81ED-4DB2-BD59-A6C34878D82A}">
                    <a16:rowId xmlns:a16="http://schemas.microsoft.com/office/drawing/2014/main" val="785650209"/>
                  </a:ext>
                </a:extLst>
              </a:tr>
              <a:tr h="698456">
                <a:tc>
                  <a:txBody>
                    <a:bodyPr/>
                    <a:lstStyle/>
                    <a:p>
                      <a:pPr algn="ctr"/>
                      <a:r>
                        <a:rPr kumimoji="1" lang="ja-JP" altLang="en-US" sz="2000" dirty="0">
                          <a:solidFill>
                            <a:schemeClr val="tx1"/>
                          </a:solidFill>
                        </a:rPr>
                        <a:t>合計</a:t>
                      </a:r>
                    </a:p>
                  </a:txBody>
                  <a:tcPr anchor="ctr"/>
                </a:tc>
                <a:tc>
                  <a:txBody>
                    <a:bodyPr/>
                    <a:lstStyle/>
                    <a:p>
                      <a:pPr algn="ctr"/>
                      <a:r>
                        <a:rPr kumimoji="1" lang="ja-JP" altLang="en-US" sz="2000" dirty="0">
                          <a:solidFill>
                            <a:schemeClr val="tx1"/>
                          </a:solidFill>
                        </a:rPr>
                        <a:t>９０名（男性３９名・女性５１名）</a:t>
                      </a:r>
                    </a:p>
                  </a:txBody>
                  <a:tcPr anchor="ctr"/>
                </a:tc>
                <a:tc>
                  <a:txBody>
                    <a:bodyPr/>
                    <a:lstStyle/>
                    <a:p>
                      <a:pPr algn="ctr"/>
                      <a:r>
                        <a:rPr kumimoji="1" lang="ja-JP" altLang="en-US" sz="2000" dirty="0">
                          <a:solidFill>
                            <a:schemeClr val="tx1"/>
                          </a:solidFill>
                        </a:rPr>
                        <a:t>１１名（男性７名</a:t>
                      </a:r>
                      <a:endParaRPr kumimoji="1" lang="en-US" altLang="ja-JP" sz="2000" dirty="0">
                        <a:solidFill>
                          <a:schemeClr val="tx1"/>
                        </a:solidFill>
                      </a:endParaRPr>
                    </a:p>
                    <a:p>
                      <a:pPr algn="ctr"/>
                      <a:r>
                        <a:rPr kumimoji="1" lang="ja-JP" altLang="en-US" sz="2000" dirty="0">
                          <a:solidFill>
                            <a:schemeClr val="tx1"/>
                          </a:solidFill>
                        </a:rPr>
                        <a:t>　　　　・女性４名）</a:t>
                      </a:r>
                    </a:p>
                  </a:txBody>
                  <a:tcPr anchor="ctr"/>
                </a:tc>
                <a:tc>
                  <a:txBody>
                    <a:bodyPr/>
                    <a:lstStyle/>
                    <a:p>
                      <a:pPr algn="ctr"/>
                      <a:r>
                        <a:rPr kumimoji="1" lang="ja-JP" altLang="en-US" sz="2000" dirty="0">
                          <a:solidFill>
                            <a:schemeClr val="tx1"/>
                          </a:solidFill>
                        </a:rPr>
                        <a:t>３名（男性２名</a:t>
                      </a:r>
                      <a:endParaRPr kumimoji="1" lang="en-US" altLang="ja-JP" sz="2000" dirty="0">
                        <a:solidFill>
                          <a:schemeClr val="tx1"/>
                        </a:solidFill>
                      </a:endParaRPr>
                    </a:p>
                    <a:p>
                      <a:pPr algn="ctr"/>
                      <a:r>
                        <a:rPr kumimoji="1" lang="ja-JP" altLang="en-US" sz="2000" dirty="0">
                          <a:solidFill>
                            <a:schemeClr val="tx1"/>
                          </a:solidFill>
                        </a:rPr>
                        <a:t>　　　・女性１名）</a:t>
                      </a:r>
                    </a:p>
                  </a:txBody>
                  <a:tcPr anchor="ctr"/>
                </a:tc>
                <a:extLst>
                  <a:ext uri="{0D108BD9-81ED-4DB2-BD59-A6C34878D82A}">
                    <a16:rowId xmlns:a16="http://schemas.microsoft.com/office/drawing/2014/main" val="1704615478"/>
                  </a:ext>
                </a:extLst>
              </a:tr>
            </a:tbl>
          </a:graphicData>
        </a:graphic>
      </p:graphicFrame>
      <p:sp>
        <p:nvSpPr>
          <p:cNvPr id="5" name="星: 8 pt 4">
            <a:extLst>
              <a:ext uri="{FF2B5EF4-FFF2-40B4-BE49-F238E27FC236}">
                <a16:creationId xmlns:a16="http://schemas.microsoft.com/office/drawing/2014/main" id="{40B12498-7EB2-45CD-253F-EBD2659E1E90}"/>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３</a:t>
            </a:r>
          </a:p>
        </p:txBody>
      </p:sp>
    </p:spTree>
    <p:extLst>
      <p:ext uri="{BB962C8B-B14F-4D97-AF65-F5344CB8AC3E}">
        <p14:creationId xmlns:p14="http://schemas.microsoft.com/office/powerpoint/2010/main" val="366528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４　受入農家　年度別推移</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en-US" altLang="ja-JP" dirty="0"/>
          </a:p>
          <a:p>
            <a:pPr algn="ctr" fontAlgn="auto">
              <a:spcBef>
                <a:spcPts val="0"/>
              </a:spcBef>
              <a:spcAft>
                <a:spcPts val="0"/>
              </a:spcAft>
            </a:pPr>
            <a:endParaRPr lang="en-US" altLang="ja-JP" dirty="0"/>
          </a:p>
          <a:p>
            <a:pPr algn="ctr" fontAlgn="auto">
              <a:spcBef>
                <a:spcPts val="0"/>
              </a:spcBef>
              <a:spcAft>
                <a:spcPts val="0"/>
              </a:spcAft>
            </a:pPr>
            <a:endParaRPr kumimoji="1" lang="en-US" altLang="ja-JP" dirty="0"/>
          </a:p>
          <a:p>
            <a:pPr algn="ctr" fontAlgn="auto">
              <a:spcBef>
                <a:spcPts val="0"/>
              </a:spcBef>
              <a:spcAft>
                <a:spcPts val="0"/>
              </a:spcAft>
            </a:pPr>
            <a:endParaRPr lang="en-US" altLang="ja-JP" dirty="0"/>
          </a:p>
          <a:p>
            <a:pPr algn="ctr" fontAlgn="auto">
              <a:spcBef>
                <a:spcPts val="0"/>
              </a:spcBef>
              <a:spcAft>
                <a:spcPts val="0"/>
              </a:spcAft>
            </a:pPr>
            <a:endParaRPr kumimoji="1" lang="en-US" altLang="ja-JP" dirty="0"/>
          </a:p>
          <a:p>
            <a:pPr algn="ctr" fontAlgn="auto">
              <a:spcBef>
                <a:spcPts val="0"/>
              </a:spcBef>
              <a:spcAft>
                <a:spcPts val="0"/>
              </a:spcAft>
            </a:pPr>
            <a:endParaRPr lang="en-US" altLang="ja-JP" dirty="0"/>
          </a:p>
          <a:p>
            <a:pPr algn="ctr" fontAlgn="auto">
              <a:spcBef>
                <a:spcPts val="0"/>
              </a:spcBef>
              <a:spcAft>
                <a:spcPts val="0"/>
              </a:spcAft>
            </a:pPr>
            <a:endParaRPr kumimoji="1" lang="en-US" altLang="ja-JP" dirty="0"/>
          </a:p>
          <a:p>
            <a:pPr algn="ctr" fontAlgn="auto">
              <a:spcBef>
                <a:spcPts val="0"/>
              </a:spcBef>
              <a:spcAft>
                <a:spcPts val="0"/>
              </a:spcAft>
            </a:pPr>
            <a:endParaRPr lang="en-US" altLang="ja-JP" dirty="0"/>
          </a:p>
          <a:p>
            <a:pPr algn="ctr" fontAlgn="auto">
              <a:spcBef>
                <a:spcPts val="0"/>
              </a:spcBef>
              <a:spcAft>
                <a:spcPts val="0"/>
              </a:spcAft>
            </a:pPr>
            <a:endParaRPr kumimoji="1" lang="en-US" altLang="ja-JP" dirty="0"/>
          </a:p>
          <a:p>
            <a:pPr algn="ctr" fontAlgn="auto">
              <a:spcBef>
                <a:spcPts val="0"/>
              </a:spcBef>
              <a:spcAft>
                <a:spcPts val="0"/>
              </a:spcAft>
            </a:pPr>
            <a:endParaRPr lang="en-US" altLang="ja-JP" dirty="0"/>
          </a:p>
          <a:p>
            <a:pPr algn="ctr" fontAlgn="auto">
              <a:spcBef>
                <a:spcPts val="0"/>
              </a:spcBef>
              <a:spcAft>
                <a:spcPts val="0"/>
              </a:spcAft>
            </a:pPr>
            <a:endParaRPr kumimoji="1" lang="en-US" altLang="ja-JP" dirty="0"/>
          </a:p>
          <a:p>
            <a:pPr algn="ctr" fontAlgn="auto">
              <a:spcBef>
                <a:spcPts val="0"/>
              </a:spcBef>
              <a:spcAft>
                <a:spcPts val="0"/>
              </a:spcAft>
            </a:pPr>
            <a:endParaRPr lang="en-US" altLang="ja-JP" dirty="0"/>
          </a:p>
          <a:p>
            <a:pPr algn="ctr" fontAlgn="auto">
              <a:spcBef>
                <a:spcPts val="0"/>
              </a:spcBef>
              <a:spcAft>
                <a:spcPts val="0"/>
              </a:spcAft>
            </a:pPr>
            <a:endParaRPr kumimoji="1" lang="en-US" altLang="ja-JP" dirty="0"/>
          </a:p>
          <a:p>
            <a:pPr algn="ctr" fontAlgn="auto">
              <a:spcBef>
                <a:spcPts val="0"/>
              </a:spcBef>
              <a:spcAft>
                <a:spcPts val="0"/>
              </a:spcAft>
            </a:pPr>
            <a:endParaRPr lang="en-US" altLang="ja-JP" dirty="0"/>
          </a:p>
          <a:p>
            <a:pPr algn="ctr" fontAlgn="auto">
              <a:spcBef>
                <a:spcPts val="0"/>
              </a:spcBef>
              <a:spcAft>
                <a:spcPts val="0"/>
              </a:spcAft>
            </a:pPr>
            <a:endParaRPr kumimoji="1" lang="en-US" altLang="ja-JP" dirty="0"/>
          </a:p>
          <a:p>
            <a:pPr algn="ctr" fontAlgn="auto">
              <a:spcBef>
                <a:spcPts val="0"/>
              </a:spcBef>
              <a:spcAft>
                <a:spcPts val="0"/>
              </a:spcAft>
            </a:pPr>
            <a:endParaRPr lang="en-US" altLang="ja-JP" dirty="0"/>
          </a:p>
          <a:p>
            <a:pPr algn="ctr" fontAlgn="auto">
              <a:spcBef>
                <a:spcPts val="0"/>
              </a:spcBef>
              <a:spcAft>
                <a:spcPts val="0"/>
              </a:spcAft>
            </a:pPr>
            <a:endParaRPr kumimoji="1" lang="en-US" altLang="ja-JP" dirty="0"/>
          </a:p>
          <a:p>
            <a:pPr algn="ctr" fontAlgn="auto">
              <a:spcBef>
                <a:spcPts val="0"/>
              </a:spcBef>
              <a:spcAft>
                <a:spcPts val="0"/>
              </a:spcAft>
            </a:pPr>
            <a:endParaRPr lang="en-US" altLang="ja-JP" dirty="0"/>
          </a:p>
          <a:p>
            <a:pPr algn="ctr" fontAlgn="auto">
              <a:spcBef>
                <a:spcPts val="0"/>
              </a:spcBef>
              <a:spcAft>
                <a:spcPts val="0"/>
              </a:spcAft>
            </a:pPr>
            <a:endParaRPr kumimoji="1" lang="en-US" altLang="ja-JP" dirty="0"/>
          </a:p>
          <a:p>
            <a:pPr algn="ctr" fontAlgn="auto">
              <a:spcBef>
                <a:spcPts val="0"/>
              </a:spcBef>
              <a:spcAft>
                <a:spcPts val="0"/>
              </a:spcAft>
            </a:pPr>
            <a:endParaRPr kumimoji="1" lang="ja-JP" altLang="en-US" dirty="0"/>
          </a:p>
        </p:txBody>
      </p:sp>
      <p:sp>
        <p:nvSpPr>
          <p:cNvPr id="7" name="正方形/長方形 6">
            <a:extLst>
              <a:ext uri="{FF2B5EF4-FFF2-40B4-BE49-F238E27FC236}">
                <a16:creationId xmlns:a16="http://schemas.microsoft.com/office/drawing/2014/main" id="{CDABAD88-F119-D1C6-6AF5-291A8F49DDD2}"/>
              </a:ext>
            </a:extLst>
          </p:cNvPr>
          <p:cNvSpPr/>
          <p:nvPr/>
        </p:nvSpPr>
        <p:spPr>
          <a:xfrm>
            <a:off x="24636" y="855248"/>
            <a:ext cx="4151784" cy="35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dirty="0">
                <a:ln w="0">
                  <a:solidFill>
                    <a:sysClr val="windowText" lastClr="000000"/>
                  </a:solidFill>
                </a:ln>
                <a:solidFill>
                  <a:schemeClr val="tx1"/>
                </a:solidFill>
                <a:latin typeface="游ゴシック Medium" panose="020B0500000000000000" pitchFamily="50" charset="-128"/>
                <a:ea typeface="游ゴシック Medium" panose="020B0500000000000000" pitchFamily="50" charset="-128"/>
              </a:rPr>
              <a:t>【</a:t>
            </a:r>
            <a:r>
              <a:rPr kumimoji="1" lang="ja-JP" altLang="en-US" dirty="0">
                <a:ln w="0">
                  <a:solidFill>
                    <a:sysClr val="windowText" lastClr="000000"/>
                  </a:solidFill>
                </a:ln>
                <a:solidFill>
                  <a:schemeClr val="tx1"/>
                </a:solidFill>
                <a:latin typeface="游ゴシック Medium" panose="020B0500000000000000" pitchFamily="50" charset="-128"/>
                <a:ea typeface="游ゴシック Medium" panose="020B0500000000000000" pitchFamily="50" charset="-128"/>
              </a:rPr>
              <a:t>受入農家年度別推移</a:t>
            </a:r>
            <a:r>
              <a:rPr kumimoji="1" lang="en-US" altLang="ja-JP" dirty="0">
                <a:ln w="0">
                  <a:solidFill>
                    <a:sysClr val="windowText" lastClr="000000"/>
                  </a:solidFill>
                </a:ln>
                <a:solidFill>
                  <a:schemeClr val="tx1"/>
                </a:solidFill>
                <a:latin typeface="游ゴシック Medium" panose="020B0500000000000000" pitchFamily="50" charset="-128"/>
                <a:ea typeface="游ゴシック Medium" panose="020B0500000000000000" pitchFamily="50" charset="-128"/>
              </a:rPr>
              <a:t>】</a:t>
            </a:r>
            <a:endParaRPr kumimoji="1" lang="ja-JP" altLang="en-US" dirty="0">
              <a:ln w="0">
                <a:solidFill>
                  <a:sysClr val="windowText" lastClr="000000"/>
                </a:solidFill>
              </a:ln>
              <a:solidFill>
                <a:schemeClr val="tx1"/>
              </a:solidFill>
              <a:latin typeface="游ゴシック Medium" panose="020B0500000000000000" pitchFamily="50" charset="-128"/>
              <a:ea typeface="游ゴシック Medium" panose="020B0500000000000000" pitchFamily="50" charset="-128"/>
            </a:endParaRPr>
          </a:p>
        </p:txBody>
      </p:sp>
      <p:graphicFrame>
        <p:nvGraphicFramePr>
          <p:cNvPr id="9" name="表 8">
            <a:extLst>
              <a:ext uri="{FF2B5EF4-FFF2-40B4-BE49-F238E27FC236}">
                <a16:creationId xmlns:a16="http://schemas.microsoft.com/office/drawing/2014/main" id="{D2486857-EE02-EB6F-4193-AFBC7A4A7C86}"/>
              </a:ext>
            </a:extLst>
          </p:cNvPr>
          <p:cNvGraphicFramePr>
            <a:graphicFrameLocks noGrp="1"/>
          </p:cNvGraphicFramePr>
          <p:nvPr>
            <p:extLst>
              <p:ext uri="{D42A27DB-BD31-4B8C-83A1-F6EECF244321}">
                <p14:modId xmlns:p14="http://schemas.microsoft.com/office/powerpoint/2010/main" val="3197199797"/>
              </p:ext>
            </p:extLst>
          </p:nvPr>
        </p:nvGraphicFramePr>
        <p:xfrm>
          <a:off x="169172" y="1318562"/>
          <a:ext cx="9623668" cy="5134776"/>
        </p:xfrm>
        <a:graphic>
          <a:graphicData uri="http://schemas.openxmlformats.org/drawingml/2006/table">
            <a:tbl>
              <a:tblPr firstRow="1" bandRow="1">
                <a:tableStyleId>{16D9F66E-5EB9-4882-86FB-DCBF35E3C3E4}</a:tableStyleId>
              </a:tblPr>
              <a:tblGrid>
                <a:gridCol w="2405917">
                  <a:extLst>
                    <a:ext uri="{9D8B030D-6E8A-4147-A177-3AD203B41FA5}">
                      <a16:colId xmlns:a16="http://schemas.microsoft.com/office/drawing/2014/main" val="1255616136"/>
                    </a:ext>
                  </a:extLst>
                </a:gridCol>
                <a:gridCol w="2399610">
                  <a:extLst>
                    <a:ext uri="{9D8B030D-6E8A-4147-A177-3AD203B41FA5}">
                      <a16:colId xmlns:a16="http://schemas.microsoft.com/office/drawing/2014/main" val="29553384"/>
                    </a:ext>
                  </a:extLst>
                </a:gridCol>
                <a:gridCol w="2412224">
                  <a:extLst>
                    <a:ext uri="{9D8B030D-6E8A-4147-A177-3AD203B41FA5}">
                      <a16:colId xmlns:a16="http://schemas.microsoft.com/office/drawing/2014/main" val="263387563"/>
                    </a:ext>
                  </a:extLst>
                </a:gridCol>
                <a:gridCol w="2405917">
                  <a:extLst>
                    <a:ext uri="{9D8B030D-6E8A-4147-A177-3AD203B41FA5}">
                      <a16:colId xmlns:a16="http://schemas.microsoft.com/office/drawing/2014/main" val="3903922842"/>
                    </a:ext>
                  </a:extLst>
                </a:gridCol>
              </a:tblGrid>
              <a:tr h="855796">
                <a:tc>
                  <a:txBody>
                    <a:bodyPr/>
                    <a:lstStyle/>
                    <a:p>
                      <a:pPr algn="ctr"/>
                      <a:r>
                        <a:rPr kumimoji="1" lang="ja-JP" altLang="en-US" sz="2400" dirty="0">
                          <a:latin typeface="游ゴシック" panose="020B0400000000000000" pitchFamily="50" charset="-128"/>
                          <a:ea typeface="游ゴシック" panose="020B0400000000000000" pitchFamily="50" charset="-128"/>
                        </a:rPr>
                        <a:t>年</a:t>
                      </a:r>
                    </a:p>
                  </a:txBody>
                  <a:tcPr anchor="ctr"/>
                </a:tc>
                <a:tc>
                  <a:txBody>
                    <a:bodyPr/>
                    <a:lstStyle/>
                    <a:p>
                      <a:pPr algn="ctr"/>
                      <a:r>
                        <a:rPr kumimoji="1" lang="ja-JP" altLang="en-US" sz="2400" dirty="0">
                          <a:solidFill>
                            <a:schemeClr val="bg1"/>
                          </a:solidFill>
                          <a:latin typeface="游ゴシック" panose="020B0400000000000000" pitchFamily="50" charset="-128"/>
                          <a:ea typeface="游ゴシック" panose="020B0400000000000000" pitchFamily="50" charset="-128"/>
                        </a:rPr>
                        <a:t>①ベーシック</a:t>
                      </a:r>
                    </a:p>
                  </a:txBody>
                  <a:tcPr anchor="ctr">
                    <a:solidFill>
                      <a:srgbClr val="D60093"/>
                    </a:solidFill>
                  </a:tcPr>
                </a:tc>
                <a:tc>
                  <a:txBody>
                    <a:bodyPr/>
                    <a:lstStyle/>
                    <a:p>
                      <a:pPr algn="ctr"/>
                      <a:r>
                        <a:rPr kumimoji="1" lang="ja-JP" altLang="en-US" sz="2400" dirty="0">
                          <a:solidFill>
                            <a:schemeClr val="bg1"/>
                          </a:solidFill>
                          <a:latin typeface="游ゴシック" panose="020B0400000000000000" pitchFamily="50" charset="-128"/>
                          <a:ea typeface="游ゴシック" panose="020B0400000000000000" pitchFamily="50" charset="-128"/>
                        </a:rPr>
                        <a:t>②スマート</a:t>
                      </a:r>
                    </a:p>
                  </a:txBody>
                  <a:tcPr anchor="ctr">
                    <a:solidFill>
                      <a:schemeClr val="accent1">
                        <a:lumMod val="75000"/>
                      </a:schemeClr>
                    </a:solidFill>
                  </a:tcPr>
                </a:tc>
                <a:tc>
                  <a:txBody>
                    <a:bodyPr/>
                    <a:lstStyle/>
                    <a:p>
                      <a:pPr algn="ctr"/>
                      <a:r>
                        <a:rPr kumimoji="1" lang="ja-JP" altLang="en-US" sz="2400" dirty="0">
                          <a:solidFill>
                            <a:schemeClr val="bg1"/>
                          </a:solidFill>
                          <a:latin typeface="游ゴシック" panose="020B0400000000000000" pitchFamily="50" charset="-128"/>
                          <a:ea typeface="游ゴシック" panose="020B0400000000000000" pitchFamily="50" charset="-128"/>
                        </a:rPr>
                        <a:t>③アドバンス</a:t>
                      </a:r>
                    </a:p>
                  </a:txBody>
                  <a:tcPr anchor="ctr">
                    <a:solidFill>
                      <a:schemeClr val="accent3">
                        <a:lumMod val="75000"/>
                      </a:schemeClr>
                    </a:solidFill>
                  </a:tcPr>
                </a:tc>
                <a:extLst>
                  <a:ext uri="{0D108BD9-81ED-4DB2-BD59-A6C34878D82A}">
                    <a16:rowId xmlns:a16="http://schemas.microsoft.com/office/drawing/2014/main" val="1830559856"/>
                  </a:ext>
                </a:extLst>
              </a:tr>
              <a:tr h="855796">
                <a:tc>
                  <a:txBody>
                    <a:bodyPr/>
                    <a:lstStyle/>
                    <a:p>
                      <a:pPr algn="ctr"/>
                      <a:r>
                        <a:rPr kumimoji="1" lang="ja-JP" altLang="en-US" sz="2400" dirty="0"/>
                        <a:t>２０２０</a:t>
                      </a:r>
                    </a:p>
                  </a:txBody>
                  <a:tcPr anchor="ctr"/>
                </a:tc>
                <a:tc>
                  <a:txBody>
                    <a:bodyPr/>
                    <a:lstStyle/>
                    <a:p>
                      <a:pPr algn="ctr"/>
                      <a:r>
                        <a:rPr kumimoji="1" lang="ja-JP" altLang="en-US" sz="2400" dirty="0"/>
                        <a:t>７名</a:t>
                      </a:r>
                    </a:p>
                  </a:txBody>
                  <a:tcPr anchor="ctr"/>
                </a:tc>
                <a:tc>
                  <a:txBody>
                    <a:bodyPr/>
                    <a:lstStyle/>
                    <a:p>
                      <a:pPr algn="ctr"/>
                      <a:r>
                        <a:rPr kumimoji="1" lang="ja-JP" altLang="en-US" sz="2400" dirty="0"/>
                        <a:t>ー</a:t>
                      </a:r>
                    </a:p>
                  </a:txBody>
                  <a:tcPr anchor="ctr"/>
                </a:tc>
                <a:tc>
                  <a:txBody>
                    <a:bodyPr/>
                    <a:lstStyle/>
                    <a:p>
                      <a:pPr algn="ctr"/>
                      <a:r>
                        <a:rPr kumimoji="1" lang="ja-JP" altLang="en-US" sz="2400" dirty="0"/>
                        <a:t>ー</a:t>
                      </a:r>
                    </a:p>
                  </a:txBody>
                  <a:tcPr anchor="ctr"/>
                </a:tc>
                <a:extLst>
                  <a:ext uri="{0D108BD9-81ED-4DB2-BD59-A6C34878D82A}">
                    <a16:rowId xmlns:a16="http://schemas.microsoft.com/office/drawing/2014/main" val="3155799197"/>
                  </a:ext>
                </a:extLst>
              </a:tr>
              <a:tr h="855796">
                <a:tc>
                  <a:txBody>
                    <a:bodyPr/>
                    <a:lstStyle/>
                    <a:p>
                      <a:pPr algn="ctr"/>
                      <a:r>
                        <a:rPr kumimoji="1" lang="ja-JP" altLang="en-US" sz="2400" dirty="0"/>
                        <a:t>２０２１</a:t>
                      </a:r>
                    </a:p>
                  </a:txBody>
                  <a:tcPr anchor="ctr"/>
                </a:tc>
                <a:tc>
                  <a:txBody>
                    <a:bodyPr/>
                    <a:lstStyle/>
                    <a:p>
                      <a:pPr algn="ctr"/>
                      <a:r>
                        <a:rPr kumimoji="1" lang="ja-JP" altLang="en-US" sz="2400" dirty="0"/>
                        <a:t>６名</a:t>
                      </a:r>
                    </a:p>
                  </a:txBody>
                  <a:tcPr anchor="ctr"/>
                </a:tc>
                <a:tc>
                  <a:txBody>
                    <a:bodyPr/>
                    <a:lstStyle/>
                    <a:p>
                      <a:pPr algn="ctr"/>
                      <a:r>
                        <a:rPr kumimoji="1" lang="ja-JP" altLang="en-US" sz="2400" dirty="0"/>
                        <a:t>３名</a:t>
                      </a:r>
                    </a:p>
                  </a:txBody>
                  <a:tcPr anchor="ctr"/>
                </a:tc>
                <a:tc>
                  <a:txBody>
                    <a:bodyPr/>
                    <a:lstStyle/>
                    <a:p>
                      <a:pPr algn="ctr"/>
                      <a:r>
                        <a:rPr kumimoji="1" lang="ja-JP" altLang="en-US" sz="2400" dirty="0"/>
                        <a:t>ー</a:t>
                      </a:r>
                    </a:p>
                  </a:txBody>
                  <a:tcPr anchor="ctr"/>
                </a:tc>
                <a:extLst>
                  <a:ext uri="{0D108BD9-81ED-4DB2-BD59-A6C34878D82A}">
                    <a16:rowId xmlns:a16="http://schemas.microsoft.com/office/drawing/2014/main" val="3763482546"/>
                  </a:ext>
                </a:extLst>
              </a:tr>
              <a:tr h="855796">
                <a:tc>
                  <a:txBody>
                    <a:bodyPr/>
                    <a:lstStyle/>
                    <a:p>
                      <a:pPr algn="ctr"/>
                      <a:r>
                        <a:rPr kumimoji="1" lang="ja-JP" altLang="en-US" sz="2400" dirty="0"/>
                        <a:t>２０２２</a:t>
                      </a:r>
                      <a:endParaRPr kumimoji="1" lang="en-US" altLang="ja-JP" sz="2400" dirty="0"/>
                    </a:p>
                  </a:txBody>
                  <a:tcPr anchor="ctr"/>
                </a:tc>
                <a:tc>
                  <a:txBody>
                    <a:bodyPr/>
                    <a:lstStyle/>
                    <a:p>
                      <a:pPr algn="ctr"/>
                      <a:r>
                        <a:rPr kumimoji="1" lang="ja-JP" altLang="en-US" sz="2400" dirty="0"/>
                        <a:t>６名</a:t>
                      </a:r>
                    </a:p>
                  </a:txBody>
                  <a:tcPr anchor="ctr"/>
                </a:tc>
                <a:tc>
                  <a:txBody>
                    <a:bodyPr/>
                    <a:lstStyle/>
                    <a:p>
                      <a:pPr algn="ctr"/>
                      <a:r>
                        <a:rPr kumimoji="1" lang="ja-JP" altLang="en-US" sz="2400" dirty="0"/>
                        <a:t>１名</a:t>
                      </a:r>
                    </a:p>
                  </a:txBody>
                  <a:tcPr anchor="ctr"/>
                </a:tc>
                <a:tc>
                  <a:txBody>
                    <a:bodyPr/>
                    <a:lstStyle/>
                    <a:p>
                      <a:pPr algn="ctr"/>
                      <a:r>
                        <a:rPr kumimoji="1" lang="ja-JP" altLang="en-US" sz="2400" dirty="0"/>
                        <a:t>４名</a:t>
                      </a:r>
                    </a:p>
                  </a:txBody>
                  <a:tcPr anchor="ctr"/>
                </a:tc>
                <a:extLst>
                  <a:ext uri="{0D108BD9-81ED-4DB2-BD59-A6C34878D82A}">
                    <a16:rowId xmlns:a16="http://schemas.microsoft.com/office/drawing/2014/main" val="2978140626"/>
                  </a:ext>
                </a:extLst>
              </a:tr>
              <a:tr h="855796">
                <a:tc>
                  <a:txBody>
                    <a:bodyPr/>
                    <a:lstStyle/>
                    <a:p>
                      <a:pPr algn="ctr"/>
                      <a:r>
                        <a:rPr kumimoji="1" lang="ja-JP" altLang="en-US" sz="2400" dirty="0"/>
                        <a:t>２０２３</a:t>
                      </a:r>
                    </a:p>
                  </a:txBody>
                  <a:tcPr anchor="ctr"/>
                </a:tc>
                <a:tc>
                  <a:txBody>
                    <a:bodyPr/>
                    <a:lstStyle/>
                    <a:p>
                      <a:pPr algn="ctr"/>
                      <a:r>
                        <a:rPr kumimoji="1" lang="ja-JP" altLang="en-US" sz="2400" dirty="0"/>
                        <a:t>１０名</a:t>
                      </a:r>
                    </a:p>
                  </a:txBody>
                  <a:tcPr anchor="ctr"/>
                </a:tc>
                <a:tc>
                  <a:txBody>
                    <a:bodyPr/>
                    <a:lstStyle/>
                    <a:p>
                      <a:pPr algn="ctr"/>
                      <a:r>
                        <a:rPr kumimoji="1" lang="ja-JP" altLang="en-US" sz="2400" dirty="0"/>
                        <a:t>３名</a:t>
                      </a:r>
                    </a:p>
                  </a:txBody>
                  <a:tcPr anchor="ctr"/>
                </a:tc>
                <a:tc>
                  <a:txBody>
                    <a:bodyPr/>
                    <a:lstStyle/>
                    <a:p>
                      <a:pPr algn="ctr"/>
                      <a:r>
                        <a:rPr kumimoji="1" lang="ja-JP" altLang="en-US" sz="2400" dirty="0"/>
                        <a:t>ー</a:t>
                      </a:r>
                    </a:p>
                  </a:txBody>
                  <a:tcPr anchor="ctr"/>
                </a:tc>
                <a:extLst>
                  <a:ext uri="{0D108BD9-81ED-4DB2-BD59-A6C34878D82A}">
                    <a16:rowId xmlns:a16="http://schemas.microsoft.com/office/drawing/2014/main" val="1089261836"/>
                  </a:ext>
                </a:extLst>
              </a:tr>
              <a:tr h="855796">
                <a:tc>
                  <a:txBody>
                    <a:bodyPr/>
                    <a:lstStyle/>
                    <a:p>
                      <a:pPr algn="ctr"/>
                      <a:r>
                        <a:rPr kumimoji="1" lang="ja-JP" altLang="en-US" sz="2400" dirty="0"/>
                        <a:t>２０２４</a:t>
                      </a:r>
                    </a:p>
                  </a:txBody>
                  <a:tcPr anchor="ctr"/>
                </a:tc>
                <a:tc>
                  <a:txBody>
                    <a:bodyPr/>
                    <a:lstStyle/>
                    <a:p>
                      <a:pPr algn="ctr"/>
                      <a:r>
                        <a:rPr kumimoji="1" lang="ja-JP" altLang="en-US" sz="2400" dirty="0"/>
                        <a:t>５名</a:t>
                      </a:r>
                    </a:p>
                  </a:txBody>
                  <a:tcPr anchor="ctr"/>
                </a:tc>
                <a:tc>
                  <a:txBody>
                    <a:bodyPr/>
                    <a:lstStyle/>
                    <a:p>
                      <a:pPr algn="ctr"/>
                      <a:r>
                        <a:rPr kumimoji="1" lang="ja-JP" altLang="en-US" sz="2400" dirty="0"/>
                        <a:t>１名</a:t>
                      </a:r>
                    </a:p>
                  </a:txBody>
                  <a:tcPr anchor="ctr"/>
                </a:tc>
                <a:tc>
                  <a:txBody>
                    <a:bodyPr/>
                    <a:lstStyle/>
                    <a:p>
                      <a:pPr algn="ctr"/>
                      <a:r>
                        <a:rPr kumimoji="1" lang="ja-JP" altLang="en-US" sz="2400" dirty="0"/>
                        <a:t>ー</a:t>
                      </a:r>
                    </a:p>
                  </a:txBody>
                  <a:tcPr anchor="ctr"/>
                </a:tc>
                <a:extLst>
                  <a:ext uri="{0D108BD9-81ED-4DB2-BD59-A6C34878D82A}">
                    <a16:rowId xmlns:a16="http://schemas.microsoft.com/office/drawing/2014/main" val="2458363700"/>
                  </a:ext>
                </a:extLst>
              </a:tr>
            </a:tbl>
          </a:graphicData>
        </a:graphic>
      </p:graphicFrame>
      <p:sp>
        <p:nvSpPr>
          <p:cNvPr id="5" name="星: 8 pt 4">
            <a:extLst>
              <a:ext uri="{FF2B5EF4-FFF2-40B4-BE49-F238E27FC236}">
                <a16:creationId xmlns:a16="http://schemas.microsoft.com/office/drawing/2014/main" id="{40B12498-7EB2-45CD-253F-EBD2659E1E90}"/>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４</a:t>
            </a:r>
          </a:p>
        </p:txBody>
      </p:sp>
    </p:spTree>
    <p:extLst>
      <p:ext uri="{BB962C8B-B14F-4D97-AF65-F5344CB8AC3E}">
        <p14:creationId xmlns:p14="http://schemas.microsoft.com/office/powerpoint/2010/main" val="270621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５　アグリワーク（農作業）</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1" name="テキスト ボックス 10">
            <a:extLst>
              <a:ext uri="{FF2B5EF4-FFF2-40B4-BE49-F238E27FC236}">
                <a16:creationId xmlns:a16="http://schemas.microsoft.com/office/drawing/2014/main" id="{EBCF3DF2-FB17-45A2-A9C4-917923371B71}"/>
              </a:ext>
            </a:extLst>
          </p:cNvPr>
          <p:cNvSpPr txBox="1"/>
          <p:nvPr/>
        </p:nvSpPr>
        <p:spPr>
          <a:xfrm>
            <a:off x="359792" y="836712"/>
            <a:ext cx="9289032" cy="5632311"/>
          </a:xfrm>
          <a:prstGeom prst="rect">
            <a:avLst/>
          </a:prstGeom>
          <a:noFill/>
        </p:spPr>
        <p:txBody>
          <a:bodyPr wrap="square" rtlCol="0">
            <a:spAutoFit/>
          </a:bodyPr>
          <a:lstStyle/>
          <a:p>
            <a:r>
              <a:rPr lang="ja-JP" altLang="en-US" sz="2400" dirty="0"/>
              <a:t>・</a:t>
            </a:r>
            <a:r>
              <a:rPr lang="ja-JP" altLang="en-US" sz="2400" dirty="0">
                <a:solidFill>
                  <a:srgbClr val="0000CC"/>
                </a:solidFill>
              </a:rPr>
              <a:t>期間中に</a:t>
            </a:r>
            <a:r>
              <a:rPr lang="en-US" altLang="ja-JP" sz="2400" dirty="0">
                <a:solidFill>
                  <a:srgbClr val="0000CC"/>
                </a:solidFill>
              </a:rPr>
              <a:t>8</a:t>
            </a:r>
            <a:r>
              <a:rPr lang="ja-JP" altLang="en-US" sz="2400" dirty="0">
                <a:solidFill>
                  <a:srgbClr val="0000CC"/>
                </a:solidFill>
              </a:rPr>
              <a:t>日間</a:t>
            </a:r>
            <a:r>
              <a:rPr lang="ja-JP" altLang="en-US" sz="2400" dirty="0"/>
              <a:t>、指定された農場にてアグリワークに従事して頂きます。</a:t>
            </a:r>
            <a:endParaRPr lang="en-US" altLang="ja-JP" sz="2400" dirty="0"/>
          </a:p>
          <a:p>
            <a:r>
              <a:rPr lang="en-US" altLang="ja-JP" sz="2400" dirty="0"/>
              <a:t>【</a:t>
            </a:r>
            <a:r>
              <a:rPr lang="ja-JP" altLang="en-US" sz="2400" dirty="0"/>
              <a:t>過去のアグリワーク従事例</a:t>
            </a:r>
            <a:r>
              <a:rPr lang="en-US" altLang="ja-JP" sz="2400" dirty="0"/>
              <a:t>】</a:t>
            </a:r>
          </a:p>
          <a:p>
            <a:r>
              <a:rPr lang="ja-JP" altLang="en-US" sz="2400" dirty="0"/>
              <a:t>・ミニトマト収穫・管理作業</a:t>
            </a:r>
            <a:endParaRPr lang="en-US" altLang="ja-JP" sz="2400" dirty="0"/>
          </a:p>
          <a:p>
            <a:r>
              <a:rPr lang="ja-JP" altLang="en-US" sz="2400" dirty="0"/>
              <a:t>・ブロッコリー収穫</a:t>
            </a:r>
            <a:endParaRPr lang="en-US" altLang="ja-JP" sz="2400" dirty="0"/>
          </a:p>
          <a:p>
            <a:r>
              <a:rPr lang="ja-JP" altLang="en-US" sz="2400" dirty="0"/>
              <a:t>・サヤエンドウ収穫作業</a:t>
            </a:r>
            <a:endParaRPr lang="en-US" altLang="ja-JP" sz="2400" dirty="0"/>
          </a:p>
          <a:p>
            <a:r>
              <a:rPr lang="ja-JP" altLang="en-US" sz="2400" dirty="0"/>
              <a:t>・その他関連作業（草刈り、農産物の箱詰め、出荷作業など）</a:t>
            </a:r>
            <a:endParaRPr lang="en-US" altLang="ja-JP" sz="2400" dirty="0"/>
          </a:p>
          <a:p>
            <a:endParaRPr lang="en-US" altLang="ja-JP" sz="2400" dirty="0"/>
          </a:p>
          <a:p>
            <a:r>
              <a:rPr lang="ja-JP" altLang="en-US" sz="2400" dirty="0"/>
              <a:t>・休日は、基本</a:t>
            </a:r>
            <a:r>
              <a:rPr lang="ja-JP" altLang="en-US" sz="2400" dirty="0">
                <a:solidFill>
                  <a:srgbClr val="0000CC"/>
                </a:solidFill>
              </a:rPr>
              <a:t>土曜日</a:t>
            </a:r>
            <a:r>
              <a:rPr lang="ja-JP" altLang="en-US" sz="2400" dirty="0"/>
              <a:t>と</a:t>
            </a:r>
            <a:r>
              <a:rPr lang="ja-JP" altLang="en-US" sz="2400" dirty="0">
                <a:solidFill>
                  <a:srgbClr val="0000CC"/>
                </a:solidFill>
              </a:rPr>
              <a:t>日曜日</a:t>
            </a:r>
            <a:r>
              <a:rPr lang="ja-JP" altLang="en-US" sz="2400" dirty="0"/>
              <a:t>になります。</a:t>
            </a:r>
            <a:endParaRPr lang="en-US" altLang="ja-JP" sz="2400" dirty="0"/>
          </a:p>
          <a:p>
            <a:endParaRPr lang="en-US" altLang="ja-JP" sz="2400" dirty="0"/>
          </a:p>
          <a:p>
            <a:r>
              <a:rPr lang="ja-JP" altLang="en-US" sz="2400" dirty="0"/>
              <a:t>・参加者支援金については、原則活動最終日に、</a:t>
            </a:r>
            <a:r>
              <a:rPr lang="en-US" altLang="ja-JP" sz="2400" dirty="0"/>
              <a:t>JA</a:t>
            </a:r>
            <a:r>
              <a:rPr lang="ja-JP" altLang="en-US" sz="2400" dirty="0"/>
              <a:t>さっぽろより一括</a:t>
            </a:r>
            <a:endParaRPr lang="en-US" altLang="ja-JP" sz="2400" dirty="0"/>
          </a:p>
          <a:p>
            <a:r>
              <a:rPr lang="ja-JP" altLang="en-US" sz="2400" dirty="0"/>
              <a:t>　して支給させて頂きます。</a:t>
            </a:r>
            <a:endParaRPr lang="en-US" altLang="ja-JP" sz="2400" dirty="0"/>
          </a:p>
          <a:p>
            <a:endParaRPr lang="en-US" altLang="ja-JP" sz="2400" dirty="0"/>
          </a:p>
          <a:p>
            <a:r>
              <a:rPr lang="ja-JP" altLang="en-US" sz="2400" dirty="0"/>
              <a:t>　○ベーシックタイプ　：５，０００円</a:t>
            </a:r>
            <a:r>
              <a:rPr lang="en-US" altLang="ja-JP" sz="2400" dirty="0"/>
              <a:t>×</a:t>
            </a:r>
            <a:r>
              <a:rPr lang="ja-JP" altLang="en-US" sz="2400" dirty="0"/>
              <a:t>農作業従事</a:t>
            </a:r>
            <a:r>
              <a:rPr lang="en-US" altLang="ja-JP" sz="2400" dirty="0"/>
              <a:t>8</a:t>
            </a:r>
            <a:r>
              <a:rPr lang="ja-JP" altLang="en-US" sz="2400" dirty="0"/>
              <a:t>日間＝４０，０００円</a:t>
            </a:r>
            <a:endParaRPr lang="en-US" altLang="ja-JP" sz="2400" dirty="0"/>
          </a:p>
          <a:p>
            <a:r>
              <a:rPr lang="ja-JP" altLang="en-US" sz="2400" dirty="0"/>
              <a:t>　○スマートタイプ　　 ：２，５００円</a:t>
            </a:r>
            <a:r>
              <a:rPr lang="en-US" altLang="ja-JP" sz="2400" dirty="0"/>
              <a:t>×</a:t>
            </a:r>
            <a:r>
              <a:rPr lang="ja-JP" altLang="en-US" sz="2400" dirty="0"/>
              <a:t>農作業従事</a:t>
            </a:r>
            <a:r>
              <a:rPr lang="en-US" altLang="ja-JP" sz="2400" dirty="0"/>
              <a:t>8</a:t>
            </a:r>
            <a:r>
              <a:rPr lang="ja-JP" altLang="en-US" sz="2400" dirty="0"/>
              <a:t>日間＝２０，０００円</a:t>
            </a:r>
            <a:endParaRPr lang="en-US" altLang="ja-JP" sz="2400" dirty="0"/>
          </a:p>
          <a:p>
            <a:endParaRPr lang="en-US" altLang="ja-JP" sz="2400" dirty="0"/>
          </a:p>
        </p:txBody>
      </p:sp>
      <p:sp>
        <p:nvSpPr>
          <p:cNvPr id="5" name="星: 8 pt 4">
            <a:extLst>
              <a:ext uri="{FF2B5EF4-FFF2-40B4-BE49-F238E27FC236}">
                <a16:creationId xmlns:a16="http://schemas.microsoft.com/office/drawing/2014/main" id="{40B12498-7EB2-45CD-253F-EBD2659E1E90}"/>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５</a:t>
            </a:r>
          </a:p>
        </p:txBody>
      </p:sp>
    </p:spTree>
    <p:extLst>
      <p:ext uri="{BB962C8B-B14F-4D97-AF65-F5344CB8AC3E}">
        <p14:creationId xmlns:p14="http://schemas.microsoft.com/office/powerpoint/2010/main" val="24272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F9EBF-0D36-C46B-B2B4-0D6AC109525F}"/>
            </a:ext>
          </a:extLst>
        </p:cNvPr>
        <p:cNvGrpSpPr/>
        <p:nvPr/>
      </p:nvGrpSpPr>
      <p:grpSpPr>
        <a:xfrm>
          <a:off x="0" y="0"/>
          <a:ext cx="0" cy="0"/>
          <a:chOff x="0" y="0"/>
          <a:chExt cx="0" cy="0"/>
        </a:xfrm>
      </p:grpSpPr>
      <p:sp>
        <p:nvSpPr>
          <p:cNvPr id="2" name="AutoShape 3">
            <a:extLst>
              <a:ext uri="{FF2B5EF4-FFF2-40B4-BE49-F238E27FC236}">
                <a16:creationId xmlns:a16="http://schemas.microsoft.com/office/drawing/2014/main" id="{E8DCCD8A-C12D-41F9-BF24-A820A7318662}"/>
              </a:ext>
            </a:extLst>
          </p:cNvPr>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６　バケーション（休暇）</a:t>
            </a:r>
          </a:p>
        </p:txBody>
      </p:sp>
      <p:sp>
        <p:nvSpPr>
          <p:cNvPr id="3" name="正方形/長方形 2">
            <a:extLst>
              <a:ext uri="{FF2B5EF4-FFF2-40B4-BE49-F238E27FC236}">
                <a16:creationId xmlns:a16="http://schemas.microsoft.com/office/drawing/2014/main" id="{E229A18C-CF65-E780-7CA9-A64D969C80BB}"/>
              </a:ext>
            </a:extLst>
          </p:cNvPr>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1" name="テキスト ボックス 10">
            <a:extLst>
              <a:ext uri="{FF2B5EF4-FFF2-40B4-BE49-F238E27FC236}">
                <a16:creationId xmlns:a16="http://schemas.microsoft.com/office/drawing/2014/main" id="{382CA5FF-9232-9074-D8B9-F7A738F1AE56}"/>
              </a:ext>
            </a:extLst>
          </p:cNvPr>
          <p:cNvSpPr txBox="1"/>
          <p:nvPr/>
        </p:nvSpPr>
        <p:spPr>
          <a:xfrm>
            <a:off x="359792" y="836712"/>
            <a:ext cx="9289032" cy="6370975"/>
          </a:xfrm>
          <a:prstGeom prst="rect">
            <a:avLst/>
          </a:prstGeom>
          <a:noFill/>
        </p:spPr>
        <p:txBody>
          <a:bodyPr wrap="square" rtlCol="0">
            <a:spAutoFit/>
          </a:bodyPr>
          <a:lstStyle/>
          <a:p>
            <a:r>
              <a:rPr lang="ja-JP" altLang="en-US" sz="2400" dirty="0"/>
              <a:t> 　尚、新たな試みとして以下の内容が加わっています。</a:t>
            </a:r>
            <a:endParaRPr lang="en-US" altLang="ja-JP" sz="2400" dirty="0"/>
          </a:p>
          <a:p>
            <a:r>
              <a:rPr lang="ja-JP" altLang="en-US" sz="2400" dirty="0"/>
              <a:t>参加者支援金を増額してバケーション（休暇）を満喫して頂ければと思います。（番屋の湯・わがままカフェは各期間中１回のみ）</a:t>
            </a:r>
            <a:endParaRPr lang="en-US" altLang="ja-JP" sz="2400" dirty="0"/>
          </a:p>
          <a:p>
            <a:endParaRPr lang="en-US" altLang="ja-JP" sz="2400" dirty="0"/>
          </a:p>
          <a:p>
            <a:r>
              <a:rPr lang="ja-JP" altLang="en-US" sz="2400" dirty="0"/>
              <a:t>・期間中、１週目金曜日　石狩温泉　番屋の湯</a:t>
            </a:r>
            <a:endParaRPr lang="en-US" altLang="ja-JP" sz="2400" dirty="0"/>
          </a:p>
          <a:p>
            <a:r>
              <a:rPr lang="ja-JP" altLang="en-US" sz="2400" dirty="0"/>
              <a:t>  １７：１５～１８：００　</a:t>
            </a:r>
            <a:r>
              <a:rPr lang="en-US" altLang="ja-JP" sz="2400" dirty="0"/>
              <a:t>※</a:t>
            </a:r>
            <a:r>
              <a:rPr lang="ja-JP" altLang="en-US" sz="2400" dirty="0"/>
              <a:t>費用負担はありません。</a:t>
            </a:r>
            <a:endParaRPr lang="en-US" altLang="ja-JP" sz="2400" dirty="0"/>
          </a:p>
          <a:p>
            <a:r>
              <a:rPr lang="ja-JP" altLang="en-US" sz="2400" dirty="0"/>
              <a:t>　　　　　　　　　　　　　　 又、受入農家さんがアグリワーク終了後、お送</a:t>
            </a:r>
            <a:endParaRPr lang="en-US" altLang="ja-JP" sz="2400" dirty="0"/>
          </a:p>
          <a:p>
            <a:r>
              <a:rPr lang="ja-JP" altLang="en-US" sz="2400" dirty="0"/>
              <a:t>　　　　　　　　　　　　　　 り致します。帰りはダイコク交通（タクシー）をご</a:t>
            </a:r>
            <a:endParaRPr lang="en-US" altLang="ja-JP" sz="2400" dirty="0"/>
          </a:p>
          <a:p>
            <a:r>
              <a:rPr lang="ja-JP" altLang="en-US" sz="2400" dirty="0"/>
              <a:t>　　　　　　　　　　　　　　 利用ください。</a:t>
            </a:r>
            <a:endParaRPr lang="en-US" altLang="ja-JP" sz="2400" dirty="0"/>
          </a:p>
          <a:p>
            <a:endParaRPr lang="en-US" altLang="ja-JP" sz="2400" dirty="0"/>
          </a:p>
          <a:p>
            <a:r>
              <a:rPr lang="ja-JP" altLang="en-US" sz="2400" dirty="0"/>
              <a:t>・期間中、２週目木曜日　わがままカフェ（ファームレストラン）にて昼食</a:t>
            </a:r>
            <a:endParaRPr lang="en-US" altLang="ja-JP" sz="2400" dirty="0"/>
          </a:p>
          <a:p>
            <a:r>
              <a:rPr lang="ja-JP" altLang="en-US" sz="2400" dirty="0"/>
              <a:t>　１１：００～１２：３０　</a:t>
            </a:r>
            <a:r>
              <a:rPr lang="en-US" altLang="ja-JP" sz="2400" dirty="0"/>
              <a:t>※</a:t>
            </a:r>
            <a:r>
              <a:rPr lang="ja-JP" altLang="en-US" sz="2400" dirty="0"/>
              <a:t>費用負担はありません。</a:t>
            </a:r>
            <a:endParaRPr lang="en-US" altLang="ja-JP" sz="2400" dirty="0"/>
          </a:p>
          <a:p>
            <a:r>
              <a:rPr lang="ja-JP" altLang="en-US" sz="2400" dirty="0"/>
              <a:t>　　　　　　　　　　　　　　  又、受入農家さんが送迎致します。</a:t>
            </a:r>
            <a:endParaRPr lang="en-US" altLang="ja-JP" sz="2400" dirty="0"/>
          </a:p>
          <a:p>
            <a:r>
              <a:rPr lang="en-US" altLang="ja-JP" sz="2400" b="1" dirty="0">
                <a:solidFill>
                  <a:srgbClr val="FF0000"/>
                </a:solidFill>
              </a:rPr>
              <a:t>※</a:t>
            </a:r>
            <a:r>
              <a:rPr lang="ja-JP" altLang="en-US" sz="2400" b="1" dirty="0">
                <a:solidFill>
                  <a:srgbClr val="FF0000"/>
                </a:solidFill>
              </a:rPr>
              <a:t>２名以下の期間については、</a:t>
            </a:r>
            <a:r>
              <a:rPr lang="en-US" altLang="ja-JP" sz="2400" b="1" dirty="0">
                <a:solidFill>
                  <a:srgbClr val="FF0000"/>
                </a:solidFill>
              </a:rPr>
              <a:t>P</a:t>
            </a:r>
            <a:r>
              <a:rPr lang="ja-JP" altLang="en-US" sz="2400" b="1" dirty="0">
                <a:solidFill>
                  <a:srgbClr val="FF0000"/>
                </a:solidFill>
              </a:rPr>
              <a:t>７のバケーション対応が</a:t>
            </a:r>
            <a:endParaRPr lang="en-US" altLang="ja-JP" sz="2400" b="1" dirty="0">
              <a:solidFill>
                <a:srgbClr val="FF0000"/>
              </a:solidFill>
            </a:endParaRPr>
          </a:p>
          <a:p>
            <a:r>
              <a:rPr lang="ja-JP" altLang="en-US" sz="2400" b="1" dirty="0">
                <a:solidFill>
                  <a:srgbClr val="FF0000"/>
                </a:solidFill>
              </a:rPr>
              <a:t>　　できませんのであらかじめご承知おきください</a:t>
            </a:r>
            <a:endParaRPr lang="en-US" altLang="ja-JP" sz="2400" b="1" dirty="0">
              <a:solidFill>
                <a:srgbClr val="FF0000"/>
              </a:solidFill>
            </a:endParaRPr>
          </a:p>
          <a:p>
            <a:endParaRPr lang="en-US" altLang="ja-JP" sz="2400" dirty="0"/>
          </a:p>
          <a:p>
            <a:r>
              <a:rPr lang="ja-JP" altLang="en-US" sz="2400" dirty="0"/>
              <a:t>　</a:t>
            </a:r>
            <a:endParaRPr lang="en-US" altLang="ja-JP" sz="2400" dirty="0">
              <a:solidFill>
                <a:srgbClr val="FF0000"/>
              </a:solidFill>
            </a:endParaRPr>
          </a:p>
        </p:txBody>
      </p:sp>
      <p:sp>
        <p:nvSpPr>
          <p:cNvPr id="5" name="星: 8 pt 4">
            <a:extLst>
              <a:ext uri="{FF2B5EF4-FFF2-40B4-BE49-F238E27FC236}">
                <a16:creationId xmlns:a16="http://schemas.microsoft.com/office/drawing/2014/main" id="{1EF7CBD3-AA89-D7F4-2DA6-85D2209CBE30}"/>
              </a:ext>
            </a:extLst>
          </p:cNvPr>
          <p:cNvSpPr/>
          <p:nvPr/>
        </p:nvSpPr>
        <p:spPr>
          <a:xfrm>
            <a:off x="8840339" y="54542"/>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６</a:t>
            </a:r>
          </a:p>
        </p:txBody>
      </p:sp>
    </p:spTree>
    <p:extLst>
      <p:ext uri="{BB962C8B-B14F-4D97-AF65-F5344CB8AC3E}">
        <p14:creationId xmlns:p14="http://schemas.microsoft.com/office/powerpoint/2010/main" val="295805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8786F-691A-3713-77F8-8B4A9C3E5DB2}"/>
            </a:ext>
          </a:extLst>
        </p:cNvPr>
        <p:cNvGrpSpPr/>
        <p:nvPr/>
      </p:nvGrpSpPr>
      <p:grpSpPr>
        <a:xfrm>
          <a:off x="0" y="0"/>
          <a:ext cx="0" cy="0"/>
          <a:chOff x="0" y="0"/>
          <a:chExt cx="0" cy="0"/>
        </a:xfrm>
      </p:grpSpPr>
      <p:sp>
        <p:nvSpPr>
          <p:cNvPr id="2" name="AutoShape 3">
            <a:extLst>
              <a:ext uri="{FF2B5EF4-FFF2-40B4-BE49-F238E27FC236}">
                <a16:creationId xmlns:a16="http://schemas.microsoft.com/office/drawing/2014/main" id="{FCC3E33B-E103-4F71-B8B3-C75B358F311E}"/>
              </a:ext>
            </a:extLst>
          </p:cNvPr>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７　バケーション行程</a:t>
            </a:r>
          </a:p>
        </p:txBody>
      </p:sp>
      <p:sp>
        <p:nvSpPr>
          <p:cNvPr id="3" name="正方形/長方形 2">
            <a:extLst>
              <a:ext uri="{FF2B5EF4-FFF2-40B4-BE49-F238E27FC236}">
                <a16:creationId xmlns:a16="http://schemas.microsoft.com/office/drawing/2014/main" id="{786F3AB5-82A6-F649-9AA7-A65F889D83AC}"/>
              </a:ext>
            </a:extLst>
          </p:cNvPr>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1" name="テキスト ボックス 10">
            <a:extLst>
              <a:ext uri="{FF2B5EF4-FFF2-40B4-BE49-F238E27FC236}">
                <a16:creationId xmlns:a16="http://schemas.microsoft.com/office/drawing/2014/main" id="{6DFA003E-FBE7-43DC-E8E3-06C3086B5C1E}"/>
              </a:ext>
            </a:extLst>
          </p:cNvPr>
          <p:cNvSpPr txBox="1"/>
          <p:nvPr/>
        </p:nvSpPr>
        <p:spPr>
          <a:xfrm>
            <a:off x="359792" y="836712"/>
            <a:ext cx="9289032" cy="461665"/>
          </a:xfrm>
          <a:prstGeom prst="rect">
            <a:avLst/>
          </a:prstGeom>
          <a:noFill/>
        </p:spPr>
        <p:txBody>
          <a:bodyPr wrap="square" rtlCol="0">
            <a:spAutoFit/>
          </a:bodyPr>
          <a:lstStyle/>
          <a:p>
            <a:r>
              <a:rPr lang="ja-JP" altLang="en-US" sz="2400" dirty="0"/>
              <a:t>　</a:t>
            </a:r>
            <a:endParaRPr lang="en-US" altLang="ja-JP" sz="2400" dirty="0"/>
          </a:p>
        </p:txBody>
      </p:sp>
      <p:sp>
        <p:nvSpPr>
          <p:cNvPr id="8" name="星: 8 pt 7">
            <a:extLst>
              <a:ext uri="{FF2B5EF4-FFF2-40B4-BE49-F238E27FC236}">
                <a16:creationId xmlns:a16="http://schemas.microsoft.com/office/drawing/2014/main" id="{B9F2C942-6D54-5299-C69A-2BAAC9BE72B7}"/>
              </a:ext>
            </a:extLst>
          </p:cNvPr>
          <p:cNvSpPr/>
          <p:nvPr/>
        </p:nvSpPr>
        <p:spPr>
          <a:xfrm>
            <a:off x="8841107" y="51236"/>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７</a:t>
            </a:r>
          </a:p>
        </p:txBody>
      </p:sp>
      <p:sp>
        <p:nvSpPr>
          <p:cNvPr id="4" name="テキスト ボックス 3">
            <a:extLst>
              <a:ext uri="{FF2B5EF4-FFF2-40B4-BE49-F238E27FC236}">
                <a16:creationId xmlns:a16="http://schemas.microsoft.com/office/drawing/2014/main" id="{2813B87A-DFCC-3C33-818C-7CCA0E35A711}"/>
              </a:ext>
            </a:extLst>
          </p:cNvPr>
          <p:cNvSpPr txBox="1"/>
          <p:nvPr/>
        </p:nvSpPr>
        <p:spPr>
          <a:xfrm>
            <a:off x="466453" y="1067544"/>
            <a:ext cx="9177484" cy="1477328"/>
          </a:xfrm>
          <a:prstGeom prst="rect">
            <a:avLst/>
          </a:prstGeom>
          <a:noFill/>
        </p:spPr>
        <p:txBody>
          <a:bodyPr wrap="square" rtlCol="0">
            <a:spAutoFit/>
          </a:bodyPr>
          <a:lstStyle/>
          <a:p>
            <a:pPr algn="just" fontAlgn="auto">
              <a:spcBef>
                <a:spcPts val="0"/>
              </a:spcBef>
              <a:spcAft>
                <a:spcPts val="0"/>
              </a:spcAft>
            </a:pPr>
            <a:r>
              <a:rPr lang="ja-JP" altLang="en-US" b="1" dirty="0">
                <a:solidFill>
                  <a:prstClr val="black"/>
                </a:solidFill>
                <a:latin typeface="游ゴシック" panose="020F0502020204030204"/>
                <a:ea typeface="游ゴシック" panose="020B0400000000000000" pitchFamily="50" charset="-128"/>
              </a:rPr>
              <a:t>日　程：</a:t>
            </a:r>
            <a:r>
              <a:rPr lang="en-US" altLang="ja-JP" b="1" dirty="0">
                <a:solidFill>
                  <a:prstClr val="black"/>
                </a:solidFill>
                <a:latin typeface="游ゴシック" panose="020F0502020204030204"/>
                <a:ea typeface="游ゴシック" panose="020B0400000000000000" pitchFamily="50" charset="-128"/>
              </a:rPr>
              <a:t>A</a:t>
            </a:r>
            <a:r>
              <a:rPr lang="ja-JP" altLang="en-US" b="1" dirty="0">
                <a:solidFill>
                  <a:prstClr val="black"/>
                </a:solidFill>
                <a:latin typeface="游ゴシック" panose="020F0502020204030204"/>
                <a:ea typeface="游ゴシック" panose="020B0400000000000000" pitchFamily="50" charset="-128"/>
              </a:rPr>
              <a:t>期間　</a:t>
            </a:r>
            <a:r>
              <a:rPr lang="en-US" altLang="ja-JP" b="1" dirty="0">
                <a:solidFill>
                  <a:prstClr val="black"/>
                </a:solidFill>
                <a:latin typeface="游ゴシック" panose="020F0502020204030204"/>
                <a:ea typeface="游ゴシック" panose="020B0400000000000000" pitchFamily="50" charset="-128"/>
              </a:rPr>
              <a:t>R</a:t>
            </a:r>
            <a:r>
              <a:rPr lang="ja-JP" altLang="en-US" b="1" dirty="0">
                <a:solidFill>
                  <a:prstClr val="black"/>
                </a:solidFill>
                <a:latin typeface="游ゴシック" panose="020F0502020204030204"/>
                <a:ea typeface="游ゴシック" panose="020B0400000000000000" pitchFamily="50" charset="-128"/>
              </a:rPr>
              <a:t>７年７月１９日</a:t>
            </a:r>
            <a:r>
              <a:rPr lang="en-US" altLang="ja-JP" b="1" dirty="0">
                <a:solidFill>
                  <a:prstClr val="black"/>
                </a:solidFill>
                <a:latin typeface="游ゴシック" panose="020F0502020204030204"/>
                <a:ea typeface="游ゴシック" panose="020B0400000000000000" pitchFamily="50" charset="-128"/>
              </a:rPr>
              <a:t>(</a:t>
            </a:r>
            <a:r>
              <a:rPr lang="ja-JP" altLang="en-US" b="1" dirty="0">
                <a:solidFill>
                  <a:prstClr val="black"/>
                </a:solidFill>
                <a:latin typeface="游ゴシック" panose="020F0502020204030204"/>
                <a:ea typeface="游ゴシック" panose="020B0400000000000000" pitchFamily="50" charset="-128"/>
              </a:rPr>
              <a:t>土</a:t>
            </a:r>
            <a:r>
              <a:rPr lang="en-US" altLang="ja-JP" b="1" dirty="0">
                <a:solidFill>
                  <a:prstClr val="black"/>
                </a:solidFill>
                <a:latin typeface="游ゴシック" panose="020F0502020204030204"/>
                <a:ea typeface="游ゴシック" panose="020B0400000000000000" pitchFamily="50" charset="-128"/>
              </a:rPr>
              <a:t>)</a:t>
            </a:r>
          </a:p>
          <a:p>
            <a:pPr algn="just" fontAlgn="auto">
              <a:spcBef>
                <a:spcPts val="0"/>
              </a:spcBef>
              <a:spcAft>
                <a:spcPts val="0"/>
              </a:spcAft>
            </a:pPr>
            <a:r>
              <a:rPr lang="ja-JP" altLang="en-US" b="1" dirty="0">
                <a:solidFill>
                  <a:prstClr val="black"/>
                </a:solidFill>
                <a:latin typeface="游ゴシック" panose="020F0502020204030204"/>
                <a:ea typeface="游ゴシック" panose="020B0400000000000000" pitchFamily="50" charset="-128"/>
              </a:rPr>
              <a:t>　　　　</a:t>
            </a:r>
            <a:r>
              <a:rPr lang="en-US" altLang="ja-JP" b="1" dirty="0">
                <a:solidFill>
                  <a:prstClr val="black"/>
                </a:solidFill>
                <a:latin typeface="游ゴシック" panose="020F0502020204030204"/>
                <a:ea typeface="游ゴシック" panose="020B0400000000000000" pitchFamily="50" charset="-128"/>
              </a:rPr>
              <a:t>B</a:t>
            </a:r>
            <a:r>
              <a:rPr lang="ja-JP" altLang="en-US" b="1" dirty="0">
                <a:solidFill>
                  <a:prstClr val="black"/>
                </a:solidFill>
                <a:latin typeface="游ゴシック" panose="020F0502020204030204"/>
                <a:ea typeface="游ゴシック" panose="020B0400000000000000" pitchFamily="50" charset="-128"/>
              </a:rPr>
              <a:t>期間　</a:t>
            </a:r>
            <a:r>
              <a:rPr lang="en-US" altLang="ja-JP" b="1" dirty="0">
                <a:solidFill>
                  <a:prstClr val="black"/>
                </a:solidFill>
                <a:latin typeface="游ゴシック" panose="020F0502020204030204"/>
                <a:ea typeface="游ゴシック" panose="020B0400000000000000" pitchFamily="50" charset="-128"/>
              </a:rPr>
              <a:t>R</a:t>
            </a:r>
            <a:r>
              <a:rPr lang="ja-JP" altLang="en-US" b="1" dirty="0">
                <a:solidFill>
                  <a:prstClr val="black"/>
                </a:solidFill>
                <a:latin typeface="游ゴシック" panose="020F0502020204030204"/>
                <a:ea typeface="游ゴシック" panose="020B0400000000000000" pitchFamily="50" charset="-128"/>
              </a:rPr>
              <a:t>７年８月　２日</a:t>
            </a:r>
            <a:r>
              <a:rPr lang="en-US" altLang="ja-JP" b="1" dirty="0">
                <a:solidFill>
                  <a:prstClr val="black"/>
                </a:solidFill>
                <a:latin typeface="游ゴシック" panose="020F0502020204030204"/>
                <a:ea typeface="游ゴシック" panose="020B0400000000000000" pitchFamily="50" charset="-128"/>
              </a:rPr>
              <a:t>(</a:t>
            </a:r>
            <a:r>
              <a:rPr lang="ja-JP" altLang="en-US" b="1" dirty="0">
                <a:solidFill>
                  <a:prstClr val="black"/>
                </a:solidFill>
                <a:latin typeface="游ゴシック" panose="020F0502020204030204"/>
                <a:ea typeface="游ゴシック" panose="020B0400000000000000" pitchFamily="50" charset="-128"/>
              </a:rPr>
              <a:t>土</a:t>
            </a:r>
            <a:r>
              <a:rPr lang="en-US" altLang="ja-JP" b="1" dirty="0">
                <a:solidFill>
                  <a:prstClr val="black"/>
                </a:solidFill>
                <a:latin typeface="游ゴシック" panose="020F0502020204030204"/>
                <a:ea typeface="游ゴシック" panose="020B0400000000000000" pitchFamily="50" charset="-128"/>
              </a:rPr>
              <a:t>)</a:t>
            </a:r>
          </a:p>
          <a:p>
            <a:pPr algn="just" fontAlgn="auto">
              <a:spcBef>
                <a:spcPts val="0"/>
              </a:spcBef>
              <a:spcAft>
                <a:spcPts val="0"/>
              </a:spcAft>
            </a:pPr>
            <a:r>
              <a:rPr lang="ja-JP" altLang="en-US" b="1" dirty="0">
                <a:solidFill>
                  <a:prstClr val="black"/>
                </a:solidFill>
                <a:latin typeface="游ゴシック" panose="020F0502020204030204"/>
                <a:ea typeface="游ゴシック" panose="020B0400000000000000" pitchFamily="50" charset="-128"/>
              </a:rPr>
              <a:t>　　　　</a:t>
            </a:r>
            <a:r>
              <a:rPr lang="en-US" altLang="ja-JP" b="1" dirty="0">
                <a:solidFill>
                  <a:prstClr val="black"/>
                </a:solidFill>
                <a:latin typeface="游ゴシック" panose="020F0502020204030204"/>
                <a:ea typeface="游ゴシック" panose="020B0400000000000000" pitchFamily="50" charset="-128"/>
              </a:rPr>
              <a:t>C</a:t>
            </a:r>
            <a:r>
              <a:rPr lang="ja-JP" altLang="en-US" b="1" dirty="0">
                <a:solidFill>
                  <a:prstClr val="black"/>
                </a:solidFill>
                <a:latin typeface="游ゴシック" panose="020F0502020204030204"/>
                <a:ea typeface="游ゴシック" panose="020B0400000000000000" pitchFamily="50" charset="-128"/>
              </a:rPr>
              <a:t>期間　</a:t>
            </a:r>
            <a:r>
              <a:rPr lang="en-US" altLang="ja-JP" b="1" dirty="0">
                <a:solidFill>
                  <a:prstClr val="black"/>
                </a:solidFill>
                <a:latin typeface="游ゴシック" panose="020F0502020204030204"/>
                <a:ea typeface="游ゴシック" panose="020B0400000000000000" pitchFamily="50" charset="-128"/>
              </a:rPr>
              <a:t>R</a:t>
            </a:r>
            <a:r>
              <a:rPr lang="ja-JP" altLang="en-US" b="1" dirty="0">
                <a:solidFill>
                  <a:prstClr val="black"/>
                </a:solidFill>
                <a:latin typeface="游ゴシック" panose="020F0502020204030204"/>
                <a:ea typeface="游ゴシック" panose="020B0400000000000000" pitchFamily="50" charset="-128"/>
              </a:rPr>
              <a:t>７年８月２３日</a:t>
            </a:r>
            <a:r>
              <a:rPr lang="en-US" altLang="ja-JP" b="1" dirty="0">
                <a:solidFill>
                  <a:prstClr val="black"/>
                </a:solidFill>
                <a:latin typeface="游ゴシック" panose="020F0502020204030204"/>
                <a:ea typeface="游ゴシック" panose="020B0400000000000000" pitchFamily="50" charset="-128"/>
              </a:rPr>
              <a:t>(</a:t>
            </a:r>
            <a:r>
              <a:rPr lang="ja-JP" altLang="en-US" b="1" dirty="0">
                <a:solidFill>
                  <a:prstClr val="black"/>
                </a:solidFill>
                <a:latin typeface="游ゴシック" panose="020F0502020204030204"/>
                <a:ea typeface="游ゴシック" panose="020B0400000000000000" pitchFamily="50" charset="-128"/>
              </a:rPr>
              <a:t>土</a:t>
            </a:r>
            <a:r>
              <a:rPr lang="en-US" altLang="ja-JP" b="1" dirty="0">
                <a:solidFill>
                  <a:prstClr val="black"/>
                </a:solidFill>
                <a:latin typeface="游ゴシック" panose="020F0502020204030204"/>
                <a:ea typeface="游ゴシック" panose="020B0400000000000000" pitchFamily="50" charset="-128"/>
              </a:rPr>
              <a:t>)</a:t>
            </a:r>
            <a:r>
              <a:rPr lang="ja-JP" altLang="en-US" b="1" dirty="0">
                <a:solidFill>
                  <a:prstClr val="black"/>
                </a:solidFill>
                <a:latin typeface="游ゴシック" panose="020F0502020204030204"/>
                <a:ea typeface="游ゴシック" panose="020B0400000000000000" pitchFamily="50" charset="-128"/>
              </a:rPr>
              <a:t>　　最大</a:t>
            </a:r>
            <a:r>
              <a:rPr lang="en-US" altLang="ja-JP" b="1" dirty="0">
                <a:solidFill>
                  <a:prstClr val="black"/>
                </a:solidFill>
                <a:latin typeface="游ゴシック" panose="020F0502020204030204"/>
                <a:ea typeface="游ゴシック" panose="020B0400000000000000" pitchFamily="50" charset="-128"/>
              </a:rPr>
              <a:t>7</a:t>
            </a:r>
            <a:r>
              <a:rPr lang="ja-JP" altLang="en-US" b="1" dirty="0">
                <a:solidFill>
                  <a:prstClr val="black"/>
                </a:solidFill>
                <a:latin typeface="游ゴシック" panose="020F0502020204030204"/>
                <a:ea typeface="游ゴシック" panose="020B0400000000000000" pitchFamily="50" charset="-128"/>
              </a:rPr>
              <a:t>名</a:t>
            </a:r>
            <a:r>
              <a:rPr lang="en-US" altLang="ja-JP" b="1" dirty="0">
                <a:solidFill>
                  <a:prstClr val="black"/>
                </a:solidFill>
                <a:latin typeface="游ゴシック" panose="020F0502020204030204"/>
                <a:ea typeface="游ゴシック" panose="020B0400000000000000" pitchFamily="50" charset="-128"/>
              </a:rPr>
              <a:t>×5</a:t>
            </a:r>
            <a:r>
              <a:rPr lang="ja-JP" altLang="en-US" b="1" dirty="0">
                <a:solidFill>
                  <a:prstClr val="black"/>
                </a:solidFill>
                <a:latin typeface="游ゴシック" panose="020F0502020204030204"/>
                <a:ea typeface="游ゴシック" panose="020B0400000000000000" pitchFamily="50" charset="-128"/>
              </a:rPr>
              <a:t>回</a:t>
            </a:r>
            <a:endParaRPr lang="en-US" altLang="ja-JP" b="1" dirty="0">
              <a:solidFill>
                <a:prstClr val="black"/>
              </a:solidFill>
              <a:latin typeface="游ゴシック" panose="020F0502020204030204"/>
              <a:ea typeface="游ゴシック" panose="020B0400000000000000" pitchFamily="50" charset="-128"/>
            </a:endParaRPr>
          </a:p>
          <a:p>
            <a:pPr algn="just" fontAlgn="auto">
              <a:spcBef>
                <a:spcPts val="0"/>
              </a:spcBef>
              <a:spcAft>
                <a:spcPts val="0"/>
              </a:spcAft>
            </a:pPr>
            <a:r>
              <a:rPr lang="ja-JP" altLang="en-US" b="1" dirty="0">
                <a:solidFill>
                  <a:prstClr val="black"/>
                </a:solidFill>
                <a:latin typeface="游ゴシック" panose="020F0502020204030204"/>
                <a:ea typeface="游ゴシック" panose="020B0400000000000000" pitchFamily="50" charset="-128"/>
              </a:rPr>
              <a:t>　　　　</a:t>
            </a:r>
            <a:r>
              <a:rPr lang="en-US" altLang="ja-JP" b="1" dirty="0">
                <a:solidFill>
                  <a:prstClr val="black"/>
                </a:solidFill>
                <a:latin typeface="游ゴシック" panose="020F0502020204030204"/>
                <a:ea typeface="游ゴシック" panose="020B0400000000000000" pitchFamily="50" charset="-128"/>
              </a:rPr>
              <a:t>D</a:t>
            </a:r>
            <a:r>
              <a:rPr lang="ja-JP" altLang="en-US" b="1" dirty="0">
                <a:solidFill>
                  <a:prstClr val="black"/>
                </a:solidFill>
                <a:latin typeface="游ゴシック" panose="020F0502020204030204"/>
                <a:ea typeface="游ゴシック" panose="020B0400000000000000" pitchFamily="50" charset="-128"/>
              </a:rPr>
              <a:t>期間　</a:t>
            </a:r>
            <a:r>
              <a:rPr lang="en-US" altLang="ja-JP" b="1" dirty="0">
                <a:solidFill>
                  <a:prstClr val="black"/>
                </a:solidFill>
                <a:latin typeface="游ゴシック" panose="020F0502020204030204"/>
                <a:ea typeface="游ゴシック" panose="020B0400000000000000" pitchFamily="50" charset="-128"/>
              </a:rPr>
              <a:t>R</a:t>
            </a:r>
            <a:r>
              <a:rPr lang="ja-JP" altLang="en-US" b="1" dirty="0">
                <a:solidFill>
                  <a:prstClr val="black"/>
                </a:solidFill>
                <a:latin typeface="游ゴシック" panose="020F0502020204030204"/>
                <a:ea typeface="游ゴシック" panose="020B0400000000000000" pitchFamily="50" charset="-128"/>
              </a:rPr>
              <a:t>７年９月　６日</a:t>
            </a:r>
            <a:r>
              <a:rPr lang="en-US" altLang="ja-JP" b="1" dirty="0">
                <a:solidFill>
                  <a:prstClr val="black"/>
                </a:solidFill>
                <a:latin typeface="游ゴシック" panose="020F0502020204030204"/>
                <a:ea typeface="游ゴシック" panose="020B0400000000000000" pitchFamily="50" charset="-128"/>
              </a:rPr>
              <a:t>(</a:t>
            </a:r>
            <a:r>
              <a:rPr lang="ja-JP" altLang="en-US" b="1" dirty="0">
                <a:solidFill>
                  <a:prstClr val="black"/>
                </a:solidFill>
                <a:latin typeface="游ゴシック" panose="020F0502020204030204"/>
                <a:ea typeface="游ゴシック" panose="020B0400000000000000" pitchFamily="50" charset="-128"/>
              </a:rPr>
              <a:t>土</a:t>
            </a:r>
            <a:r>
              <a:rPr lang="en-US" altLang="ja-JP" b="1" dirty="0">
                <a:solidFill>
                  <a:prstClr val="black"/>
                </a:solidFill>
                <a:latin typeface="游ゴシック" panose="020F0502020204030204"/>
                <a:ea typeface="游ゴシック" panose="020B0400000000000000" pitchFamily="50" charset="-128"/>
              </a:rPr>
              <a:t>)</a:t>
            </a:r>
            <a:r>
              <a:rPr lang="ja-JP" altLang="en-US" b="1" dirty="0">
                <a:solidFill>
                  <a:prstClr val="black"/>
                </a:solidFill>
                <a:latin typeface="游ゴシック" panose="020F0502020204030204"/>
                <a:ea typeface="游ゴシック" panose="020B0400000000000000" pitchFamily="50" charset="-128"/>
              </a:rPr>
              <a:t>　　</a:t>
            </a:r>
            <a:endParaRPr lang="en-US" altLang="ja-JP" b="1" dirty="0">
              <a:solidFill>
                <a:prstClr val="black"/>
              </a:solidFill>
              <a:latin typeface="游ゴシック" panose="020F0502020204030204"/>
              <a:ea typeface="游ゴシック" panose="020B0400000000000000" pitchFamily="50" charset="-128"/>
            </a:endParaRPr>
          </a:p>
          <a:p>
            <a:pPr algn="just" fontAlgn="auto">
              <a:spcBef>
                <a:spcPts val="0"/>
              </a:spcBef>
              <a:spcAft>
                <a:spcPts val="0"/>
              </a:spcAft>
            </a:pPr>
            <a:r>
              <a:rPr lang="ja-JP" altLang="en-US" b="1" dirty="0">
                <a:solidFill>
                  <a:prstClr val="black"/>
                </a:solidFill>
                <a:latin typeface="游ゴシック" panose="020F0502020204030204"/>
                <a:ea typeface="游ゴシック" panose="020B0400000000000000" pitchFamily="50" charset="-128"/>
              </a:rPr>
              <a:t>　　　　</a:t>
            </a:r>
            <a:r>
              <a:rPr lang="en-US" altLang="ja-JP" b="1" dirty="0">
                <a:solidFill>
                  <a:prstClr val="black"/>
                </a:solidFill>
                <a:latin typeface="游ゴシック" panose="020F0502020204030204"/>
                <a:ea typeface="游ゴシック" panose="020B0400000000000000" pitchFamily="50" charset="-128"/>
              </a:rPr>
              <a:t>E</a:t>
            </a:r>
            <a:r>
              <a:rPr lang="ja-JP" altLang="en-US" b="1" dirty="0">
                <a:solidFill>
                  <a:prstClr val="black"/>
                </a:solidFill>
                <a:latin typeface="游ゴシック" panose="020F0502020204030204"/>
                <a:ea typeface="游ゴシック" panose="020B0400000000000000" pitchFamily="50" charset="-128"/>
              </a:rPr>
              <a:t>期間　Ｒ</a:t>
            </a:r>
            <a:r>
              <a:rPr lang="en-US" altLang="ja-JP" b="1" dirty="0">
                <a:solidFill>
                  <a:prstClr val="black"/>
                </a:solidFill>
                <a:latin typeface="游ゴシック" panose="020F0502020204030204"/>
                <a:ea typeface="游ゴシック" panose="020B0400000000000000" pitchFamily="50" charset="-128"/>
              </a:rPr>
              <a:t>7 </a:t>
            </a:r>
            <a:r>
              <a:rPr lang="ja-JP" altLang="en-US" b="1" dirty="0">
                <a:solidFill>
                  <a:prstClr val="black"/>
                </a:solidFill>
                <a:latin typeface="游ゴシック" panose="020F0502020204030204"/>
                <a:ea typeface="游ゴシック" panose="020B0400000000000000" pitchFamily="50" charset="-128"/>
              </a:rPr>
              <a:t>年９月２０日</a:t>
            </a:r>
            <a:r>
              <a:rPr lang="en-US" altLang="ja-JP" b="1" dirty="0">
                <a:solidFill>
                  <a:prstClr val="black"/>
                </a:solidFill>
                <a:latin typeface="游ゴシック" panose="020F0502020204030204"/>
                <a:ea typeface="游ゴシック" panose="020B0400000000000000" pitchFamily="50" charset="-128"/>
              </a:rPr>
              <a:t>(</a:t>
            </a:r>
            <a:r>
              <a:rPr lang="ja-JP" altLang="en-US" b="1" dirty="0">
                <a:solidFill>
                  <a:prstClr val="black"/>
                </a:solidFill>
                <a:latin typeface="游ゴシック" panose="020F0502020204030204"/>
                <a:ea typeface="游ゴシック" panose="020B0400000000000000" pitchFamily="50" charset="-128"/>
              </a:rPr>
              <a:t>土</a:t>
            </a:r>
            <a:r>
              <a:rPr lang="en-US" altLang="ja-JP" b="1" dirty="0">
                <a:solidFill>
                  <a:prstClr val="black"/>
                </a:solidFill>
                <a:latin typeface="游ゴシック" panose="020F0502020204030204"/>
                <a:ea typeface="游ゴシック" panose="020B0400000000000000" pitchFamily="50" charset="-128"/>
              </a:rPr>
              <a:t>)</a:t>
            </a:r>
            <a:r>
              <a:rPr lang="ja-JP" altLang="en-US" b="1" dirty="0">
                <a:solidFill>
                  <a:prstClr val="black"/>
                </a:solidFill>
                <a:latin typeface="游ゴシック" panose="020F0502020204030204"/>
                <a:ea typeface="游ゴシック" panose="020B0400000000000000" pitchFamily="50" charset="-128"/>
              </a:rPr>
              <a:t>　　　</a:t>
            </a:r>
          </a:p>
        </p:txBody>
      </p:sp>
      <p:sp>
        <p:nvSpPr>
          <p:cNvPr id="5" name="右中かっこ 4">
            <a:extLst>
              <a:ext uri="{FF2B5EF4-FFF2-40B4-BE49-F238E27FC236}">
                <a16:creationId xmlns:a16="http://schemas.microsoft.com/office/drawing/2014/main" id="{3B1E9EA2-F5AB-38DD-DE9B-15F38734E547}"/>
              </a:ext>
            </a:extLst>
          </p:cNvPr>
          <p:cNvSpPr/>
          <p:nvPr/>
        </p:nvSpPr>
        <p:spPr>
          <a:xfrm>
            <a:off x="4680272" y="1298377"/>
            <a:ext cx="216024"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CB668CD-DDC4-8045-F8EC-2DDBAA81282A}"/>
              </a:ext>
            </a:extLst>
          </p:cNvPr>
          <p:cNvSpPr txBox="1"/>
          <p:nvPr/>
        </p:nvSpPr>
        <p:spPr>
          <a:xfrm>
            <a:off x="487908" y="2730056"/>
            <a:ext cx="9016899" cy="3785652"/>
          </a:xfrm>
          <a:prstGeom prst="rect">
            <a:avLst/>
          </a:prstGeom>
          <a:noFill/>
          <a:ln w="57150">
            <a:solidFill>
              <a:srgbClr val="0070C0"/>
            </a:solidFill>
            <a:prstDash val="sysDash"/>
          </a:ln>
          <a:effectLst/>
        </p:spPr>
        <p:txBody>
          <a:bodyPr wrap="square" rtlCol="0">
            <a:spAutoFit/>
          </a:bodyPr>
          <a:lstStyle/>
          <a:p>
            <a:endParaRPr kumimoji="1" lang="en-US" altLang="ja-JP" sz="2000" b="1" dirty="0">
              <a:solidFill>
                <a:srgbClr val="FF0000"/>
              </a:solidFill>
            </a:endParaRPr>
          </a:p>
          <a:p>
            <a:r>
              <a:rPr kumimoji="1" lang="ja-JP" altLang="en-US" sz="2000" b="1" dirty="0">
                <a:solidFill>
                  <a:srgbClr val="FF0000"/>
                </a:solidFill>
              </a:rPr>
              <a:t>　素泊り館</a:t>
            </a:r>
            <a:r>
              <a:rPr kumimoji="1" lang="ja-JP" altLang="en-US" sz="2000" b="1" dirty="0"/>
              <a:t>　　　　　　</a:t>
            </a:r>
            <a:r>
              <a:rPr kumimoji="1" lang="ja-JP" altLang="en-US" sz="2000" b="1" dirty="0">
                <a:solidFill>
                  <a:srgbClr val="FF0000"/>
                </a:solidFill>
              </a:rPr>
              <a:t>道の駅「あいろーど厚田」</a:t>
            </a:r>
            <a:r>
              <a:rPr kumimoji="1" lang="ja-JP" altLang="en-US" sz="2000" b="1" dirty="0"/>
              <a:t>　　　　　　</a:t>
            </a:r>
            <a:r>
              <a:rPr kumimoji="1" lang="ja-JP" altLang="en-US" sz="2000" b="1" dirty="0">
                <a:solidFill>
                  <a:srgbClr val="FF0000"/>
                </a:solidFill>
              </a:rPr>
              <a:t>マウニの丘</a:t>
            </a:r>
            <a:r>
              <a:rPr kumimoji="1" lang="ja-JP" altLang="en-US" sz="2000" b="1" dirty="0"/>
              <a:t>　　　　　　　　　</a:t>
            </a:r>
            <a:endParaRPr kumimoji="1" lang="en-US" altLang="ja-JP" sz="2000" b="1" dirty="0"/>
          </a:p>
          <a:p>
            <a:r>
              <a:rPr lang="ja-JP" altLang="en-US" sz="2000" b="1" dirty="0"/>
              <a:t>　　　</a:t>
            </a:r>
            <a:r>
              <a:rPr lang="en-US" altLang="ja-JP" sz="2000" b="1" dirty="0"/>
              <a:t>9</a:t>
            </a:r>
            <a:r>
              <a:rPr lang="ja-JP" altLang="en-US" sz="2000" b="1" dirty="0"/>
              <a:t>時　　　　　　　　</a:t>
            </a:r>
            <a:r>
              <a:rPr lang="en-US" altLang="ja-JP" sz="2000" b="1" dirty="0"/>
              <a:t>9</a:t>
            </a:r>
            <a:r>
              <a:rPr lang="ja-JP" altLang="en-US" sz="2000" b="1" dirty="0"/>
              <a:t>時</a:t>
            </a:r>
            <a:r>
              <a:rPr lang="en-US" altLang="ja-JP" sz="2000" b="1" dirty="0"/>
              <a:t>25</a:t>
            </a:r>
            <a:r>
              <a:rPr lang="ja-JP" altLang="en-US" sz="2000" b="1" dirty="0"/>
              <a:t>分～</a:t>
            </a:r>
            <a:r>
              <a:rPr lang="en-US" altLang="ja-JP" sz="2000" b="1" dirty="0"/>
              <a:t>10</a:t>
            </a:r>
            <a:r>
              <a:rPr lang="ja-JP" altLang="en-US" sz="2000" b="1" dirty="0"/>
              <a:t>時</a:t>
            </a:r>
            <a:r>
              <a:rPr lang="en-US" altLang="ja-JP" sz="2000" b="1" dirty="0"/>
              <a:t>10</a:t>
            </a:r>
            <a:r>
              <a:rPr lang="ja-JP" altLang="en-US" sz="2000" b="1" dirty="0"/>
              <a:t>分　　　　　</a:t>
            </a:r>
            <a:r>
              <a:rPr lang="en-US" altLang="ja-JP" sz="2000" b="1" dirty="0"/>
              <a:t>10</a:t>
            </a:r>
            <a:r>
              <a:rPr lang="ja-JP" altLang="en-US" sz="2000" b="1" dirty="0"/>
              <a:t>時</a:t>
            </a:r>
            <a:r>
              <a:rPr lang="en-US" altLang="ja-JP" sz="2000" b="1" dirty="0"/>
              <a:t>45</a:t>
            </a:r>
            <a:r>
              <a:rPr lang="ja-JP" altLang="en-US" sz="2000" b="1" dirty="0"/>
              <a:t>分～</a:t>
            </a:r>
            <a:r>
              <a:rPr lang="en-US" altLang="ja-JP" sz="2000" b="1" dirty="0"/>
              <a:t>11</a:t>
            </a:r>
            <a:r>
              <a:rPr lang="ja-JP" altLang="en-US" sz="2000" b="1" dirty="0"/>
              <a:t>時</a:t>
            </a:r>
            <a:r>
              <a:rPr lang="en-US" altLang="ja-JP" sz="2000" b="1" dirty="0"/>
              <a:t>15</a:t>
            </a:r>
            <a:r>
              <a:rPr lang="ja-JP" altLang="en-US" sz="2000" b="1" dirty="0"/>
              <a:t>分　</a:t>
            </a:r>
            <a:endParaRPr lang="en-US" altLang="ja-JP" sz="2000" b="1" dirty="0"/>
          </a:p>
          <a:p>
            <a:endParaRPr lang="en-US" altLang="ja-JP" sz="2000" b="1" dirty="0"/>
          </a:p>
          <a:p>
            <a:r>
              <a:rPr lang="ja-JP" altLang="en-US" sz="2000" b="1" dirty="0"/>
              <a:t>　　　　　</a:t>
            </a:r>
            <a:r>
              <a:rPr lang="ja-JP" altLang="en-US" sz="2000" b="1" dirty="0">
                <a:solidFill>
                  <a:srgbClr val="FF0000"/>
                </a:solidFill>
              </a:rPr>
              <a:t>サーモンファクトリー　　　　　　　ロイズカカオ＆　　　　　　　</a:t>
            </a:r>
            <a:endParaRPr lang="en-US" altLang="ja-JP" sz="2000" b="1" dirty="0">
              <a:solidFill>
                <a:srgbClr val="FF0000"/>
              </a:solidFill>
            </a:endParaRPr>
          </a:p>
          <a:p>
            <a:r>
              <a:rPr lang="ja-JP" altLang="en-US" sz="2000" b="1" dirty="0">
                <a:solidFill>
                  <a:srgbClr val="FF0000"/>
                </a:solidFill>
              </a:rPr>
              <a:t>　　　　　　　　　（昼食）</a:t>
            </a:r>
            <a:r>
              <a:rPr lang="ja-JP" altLang="en-US" sz="2000" b="1" dirty="0"/>
              <a:t>　　　</a:t>
            </a:r>
            <a:r>
              <a:rPr lang="ja-JP" altLang="en-US" sz="2000" b="1" dirty="0">
                <a:solidFill>
                  <a:srgbClr val="FF0000"/>
                </a:solidFill>
              </a:rPr>
              <a:t>　　　　　　　　　　　　　　　チョコレートタウン　</a:t>
            </a:r>
            <a:endParaRPr lang="en-US" altLang="ja-JP" sz="2000" b="1" dirty="0">
              <a:solidFill>
                <a:srgbClr val="FF0000"/>
              </a:solidFill>
            </a:endParaRPr>
          </a:p>
          <a:p>
            <a:r>
              <a:rPr lang="ja-JP" altLang="en-US" sz="2000" b="1" dirty="0"/>
              <a:t>　　　　　</a:t>
            </a:r>
            <a:r>
              <a:rPr lang="en-US" altLang="ja-JP" sz="2000" b="1" dirty="0"/>
              <a:t>11</a:t>
            </a:r>
            <a:r>
              <a:rPr lang="ja-JP" altLang="en-US" sz="2000" b="1" dirty="0"/>
              <a:t>時</a:t>
            </a:r>
            <a:r>
              <a:rPr lang="en-US" altLang="ja-JP" sz="2000" b="1" dirty="0"/>
              <a:t>30</a:t>
            </a:r>
            <a:r>
              <a:rPr lang="ja-JP" altLang="en-US" sz="2000" b="1" dirty="0"/>
              <a:t>分～</a:t>
            </a:r>
            <a:r>
              <a:rPr lang="en-US" altLang="ja-JP" sz="2000" b="1" dirty="0"/>
              <a:t>12</a:t>
            </a:r>
            <a:r>
              <a:rPr lang="ja-JP" altLang="en-US" sz="2000" b="1" dirty="0"/>
              <a:t>時</a:t>
            </a:r>
            <a:r>
              <a:rPr lang="en-US" altLang="ja-JP" sz="2000" b="1" dirty="0"/>
              <a:t>30</a:t>
            </a:r>
            <a:r>
              <a:rPr lang="ja-JP" altLang="en-US" sz="2000" b="1" dirty="0"/>
              <a:t>分　　　　　　　　</a:t>
            </a:r>
            <a:r>
              <a:rPr lang="en-US" altLang="ja-JP" sz="2000" b="1" dirty="0"/>
              <a:t>12</a:t>
            </a:r>
            <a:r>
              <a:rPr lang="ja-JP" altLang="en-US" sz="2000" b="1" dirty="0"/>
              <a:t>時</a:t>
            </a:r>
            <a:r>
              <a:rPr lang="en-US" altLang="ja-JP" sz="2000" b="1" dirty="0"/>
              <a:t>50</a:t>
            </a:r>
            <a:r>
              <a:rPr lang="ja-JP" altLang="en-US" sz="2000" b="1" dirty="0"/>
              <a:t>分～</a:t>
            </a:r>
            <a:r>
              <a:rPr lang="en-US" altLang="ja-JP" sz="2000" b="1" dirty="0"/>
              <a:t>13</a:t>
            </a:r>
            <a:r>
              <a:rPr lang="ja-JP" altLang="en-US" sz="2000" b="1" dirty="0"/>
              <a:t>時</a:t>
            </a:r>
            <a:r>
              <a:rPr lang="en-US" altLang="ja-JP" sz="2000" b="1" dirty="0"/>
              <a:t>20</a:t>
            </a:r>
            <a:r>
              <a:rPr lang="ja-JP" altLang="en-US" sz="2000" b="1" dirty="0"/>
              <a:t>分</a:t>
            </a:r>
            <a:endParaRPr lang="en-US" altLang="ja-JP" sz="2000" b="1" dirty="0"/>
          </a:p>
          <a:p>
            <a:r>
              <a:rPr lang="ja-JP" altLang="en-US" sz="2000" b="1" dirty="0"/>
              <a:t>　　　　　　</a:t>
            </a:r>
            <a:endParaRPr lang="en-US" altLang="ja-JP" sz="2000" b="1" dirty="0"/>
          </a:p>
          <a:p>
            <a:r>
              <a:rPr lang="ja-JP" altLang="en-US" sz="2000" b="1" dirty="0"/>
              <a:t>　　　　　</a:t>
            </a:r>
            <a:r>
              <a:rPr lang="ja-JP" altLang="en-US" sz="2000" b="1" dirty="0">
                <a:solidFill>
                  <a:srgbClr val="FF0000"/>
                </a:solidFill>
              </a:rPr>
              <a:t>白い恋人パーク</a:t>
            </a:r>
            <a:r>
              <a:rPr lang="ja-JP" altLang="en-US" sz="2000" b="1" dirty="0"/>
              <a:t>　　　　　　</a:t>
            </a:r>
            <a:r>
              <a:rPr lang="ja-JP" altLang="en-US" sz="2000" b="1" dirty="0">
                <a:solidFill>
                  <a:srgbClr val="FF0000"/>
                </a:solidFill>
              </a:rPr>
              <a:t>地物市場「とれのさと」</a:t>
            </a:r>
            <a:r>
              <a:rPr lang="ja-JP" altLang="en-US" sz="2000" b="1" dirty="0"/>
              <a:t>　　　　　　</a:t>
            </a:r>
            <a:r>
              <a:rPr lang="ja-JP" altLang="en-US" sz="2000" b="1" dirty="0">
                <a:solidFill>
                  <a:srgbClr val="FF0000"/>
                </a:solidFill>
              </a:rPr>
              <a:t>素泊り館</a:t>
            </a:r>
            <a:endParaRPr lang="en-US" altLang="ja-JP" sz="2000" b="1" dirty="0">
              <a:solidFill>
                <a:srgbClr val="FF0000"/>
              </a:solidFill>
            </a:endParaRPr>
          </a:p>
          <a:p>
            <a:r>
              <a:rPr kumimoji="1" lang="ja-JP" altLang="en-US" sz="2000" b="1" dirty="0"/>
              <a:t>　　　　　</a:t>
            </a:r>
            <a:r>
              <a:rPr kumimoji="1" lang="en-US" altLang="ja-JP" sz="2000" b="1" dirty="0"/>
              <a:t>14</a:t>
            </a:r>
            <a:r>
              <a:rPr kumimoji="1" lang="ja-JP" altLang="en-US" sz="2000" b="1" dirty="0"/>
              <a:t>時～</a:t>
            </a:r>
            <a:r>
              <a:rPr kumimoji="1" lang="en-US" altLang="ja-JP" sz="2000" b="1" dirty="0"/>
              <a:t>14</a:t>
            </a:r>
            <a:r>
              <a:rPr kumimoji="1" lang="ja-JP" altLang="en-US" sz="2000" b="1" dirty="0"/>
              <a:t>時</a:t>
            </a:r>
            <a:r>
              <a:rPr kumimoji="1" lang="en-US" altLang="ja-JP" sz="2000" b="1" dirty="0"/>
              <a:t>40</a:t>
            </a:r>
            <a:r>
              <a:rPr kumimoji="1" lang="ja-JP" altLang="en-US" sz="2000" b="1" dirty="0"/>
              <a:t>分　　　　　　</a:t>
            </a:r>
            <a:r>
              <a:rPr kumimoji="1" lang="en-US" altLang="ja-JP" sz="2000" b="1" dirty="0"/>
              <a:t>15</a:t>
            </a:r>
            <a:r>
              <a:rPr kumimoji="1" lang="ja-JP" altLang="en-US" sz="2000" b="1" dirty="0"/>
              <a:t>時～</a:t>
            </a:r>
            <a:r>
              <a:rPr kumimoji="1" lang="en-US" altLang="ja-JP" sz="2000" b="1" dirty="0"/>
              <a:t>15</a:t>
            </a:r>
            <a:r>
              <a:rPr kumimoji="1" lang="ja-JP" altLang="en-US" sz="2000" b="1" dirty="0"/>
              <a:t>時</a:t>
            </a:r>
            <a:r>
              <a:rPr kumimoji="1" lang="en-US" altLang="ja-JP" sz="2000" b="1" dirty="0"/>
              <a:t>30</a:t>
            </a:r>
            <a:r>
              <a:rPr kumimoji="1" lang="ja-JP" altLang="en-US" sz="2000" b="1" dirty="0"/>
              <a:t>分　　　　　　　　　</a:t>
            </a:r>
            <a:r>
              <a:rPr kumimoji="1" lang="en-US" altLang="ja-JP" sz="2000" b="1" dirty="0"/>
              <a:t>16</a:t>
            </a:r>
            <a:r>
              <a:rPr kumimoji="1" lang="ja-JP" altLang="en-US" sz="2000" b="1" dirty="0"/>
              <a:t>時</a:t>
            </a:r>
            <a:endParaRPr lang="en-US" altLang="ja-JP" sz="2000" b="1" dirty="0"/>
          </a:p>
          <a:p>
            <a:r>
              <a:rPr lang="ja-JP" altLang="en-US" sz="2000" b="1" dirty="0"/>
              <a:t>　</a:t>
            </a:r>
            <a:r>
              <a:rPr lang="en-US" altLang="ja-JP" sz="2000" b="1" dirty="0"/>
              <a:t>※</a:t>
            </a:r>
            <a:r>
              <a:rPr lang="ja-JP" altLang="en-US" sz="2000" dirty="0"/>
              <a:t>時間は多少前後することがあります。</a:t>
            </a:r>
            <a:endParaRPr lang="en-US" altLang="ja-JP" sz="2000" dirty="0"/>
          </a:p>
          <a:p>
            <a:r>
              <a:rPr kumimoji="1" lang="ja-JP" altLang="en-US" sz="2000" dirty="0"/>
              <a:t>　</a:t>
            </a:r>
            <a:r>
              <a:rPr kumimoji="1" lang="en-US" altLang="ja-JP" sz="2000" b="1" dirty="0">
                <a:solidFill>
                  <a:srgbClr val="FF0000"/>
                </a:solidFill>
              </a:rPr>
              <a:t>※</a:t>
            </a:r>
            <a:r>
              <a:rPr kumimoji="1" lang="ja-JP" altLang="en-US" sz="2000" b="1" dirty="0">
                <a:solidFill>
                  <a:srgbClr val="FF0000"/>
                </a:solidFill>
              </a:rPr>
              <a:t>道中の食事代・買い物代は自己負担です。</a:t>
            </a:r>
          </a:p>
        </p:txBody>
      </p:sp>
      <p:sp>
        <p:nvSpPr>
          <p:cNvPr id="10" name="矢印: 右 9">
            <a:extLst>
              <a:ext uri="{FF2B5EF4-FFF2-40B4-BE49-F238E27FC236}">
                <a16:creationId xmlns:a16="http://schemas.microsoft.com/office/drawing/2014/main" id="{E2EFAD72-4173-8615-6CD0-BBBCEE4882A0}"/>
              </a:ext>
            </a:extLst>
          </p:cNvPr>
          <p:cNvSpPr/>
          <p:nvPr/>
        </p:nvSpPr>
        <p:spPr>
          <a:xfrm>
            <a:off x="1799952" y="3041961"/>
            <a:ext cx="864096" cy="42976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2" name="矢印: 右 11">
            <a:extLst>
              <a:ext uri="{FF2B5EF4-FFF2-40B4-BE49-F238E27FC236}">
                <a16:creationId xmlns:a16="http://schemas.microsoft.com/office/drawing/2014/main" id="{AE760FBF-C831-36D1-229C-63DA9E25AF85}"/>
              </a:ext>
            </a:extLst>
          </p:cNvPr>
          <p:cNvSpPr/>
          <p:nvPr/>
        </p:nvSpPr>
        <p:spPr>
          <a:xfrm>
            <a:off x="5472360" y="2999235"/>
            <a:ext cx="864096" cy="42976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3" name="矢印: 右 12">
            <a:extLst>
              <a:ext uri="{FF2B5EF4-FFF2-40B4-BE49-F238E27FC236}">
                <a16:creationId xmlns:a16="http://schemas.microsoft.com/office/drawing/2014/main" id="{8BB0D9EA-5A1B-8C50-78FC-802493D5A244}"/>
              </a:ext>
            </a:extLst>
          </p:cNvPr>
          <p:cNvSpPr/>
          <p:nvPr/>
        </p:nvSpPr>
        <p:spPr>
          <a:xfrm>
            <a:off x="596505" y="4122484"/>
            <a:ext cx="843407" cy="458644"/>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4" name="矢印: 右 13">
            <a:extLst>
              <a:ext uri="{FF2B5EF4-FFF2-40B4-BE49-F238E27FC236}">
                <a16:creationId xmlns:a16="http://schemas.microsoft.com/office/drawing/2014/main" id="{4C981042-5B8D-A43D-AE9D-24013C5135B0}"/>
              </a:ext>
            </a:extLst>
          </p:cNvPr>
          <p:cNvSpPr/>
          <p:nvPr/>
        </p:nvSpPr>
        <p:spPr>
          <a:xfrm>
            <a:off x="3744168" y="4077072"/>
            <a:ext cx="936104" cy="458644"/>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5" name="矢印: 右 14">
            <a:extLst>
              <a:ext uri="{FF2B5EF4-FFF2-40B4-BE49-F238E27FC236}">
                <a16:creationId xmlns:a16="http://schemas.microsoft.com/office/drawing/2014/main" id="{EC4095EA-CA84-4849-7A30-B1FF2153BFBF}"/>
              </a:ext>
            </a:extLst>
          </p:cNvPr>
          <p:cNvSpPr/>
          <p:nvPr/>
        </p:nvSpPr>
        <p:spPr>
          <a:xfrm>
            <a:off x="596505" y="5132663"/>
            <a:ext cx="843407" cy="458644"/>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6" name="矢印: 右 15">
            <a:extLst>
              <a:ext uri="{FF2B5EF4-FFF2-40B4-BE49-F238E27FC236}">
                <a16:creationId xmlns:a16="http://schemas.microsoft.com/office/drawing/2014/main" id="{1F86E0C2-E647-BBA5-C29B-770E596662F2}"/>
              </a:ext>
            </a:extLst>
          </p:cNvPr>
          <p:cNvSpPr/>
          <p:nvPr/>
        </p:nvSpPr>
        <p:spPr>
          <a:xfrm>
            <a:off x="3192832" y="5156252"/>
            <a:ext cx="936104" cy="43505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7" name="矢印: 右 16">
            <a:extLst>
              <a:ext uri="{FF2B5EF4-FFF2-40B4-BE49-F238E27FC236}">
                <a16:creationId xmlns:a16="http://schemas.microsoft.com/office/drawing/2014/main" id="{EE103874-1AF1-101A-D3C7-241C5A27374E}"/>
              </a:ext>
            </a:extLst>
          </p:cNvPr>
          <p:cNvSpPr/>
          <p:nvPr/>
        </p:nvSpPr>
        <p:spPr>
          <a:xfrm>
            <a:off x="6552480" y="5144457"/>
            <a:ext cx="936104" cy="458644"/>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Tree>
    <p:extLst>
      <p:ext uri="{BB962C8B-B14F-4D97-AF65-F5344CB8AC3E}">
        <p14:creationId xmlns:p14="http://schemas.microsoft.com/office/powerpoint/2010/main" val="423625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71761" y="188640"/>
            <a:ext cx="9865110" cy="517280"/>
          </a:xfrm>
          <a:prstGeom prst="roundRect">
            <a:avLst>
              <a:gd name="adj" fmla="val 21125"/>
            </a:avLst>
          </a:prstGeom>
          <a:gradFill rotWithShape="1">
            <a:gsLst>
              <a:gs pos="0">
                <a:srgbClr val="FF6600"/>
              </a:gs>
              <a:gs pos="50000">
                <a:schemeClr val="bg1"/>
              </a:gs>
              <a:gs pos="100000">
                <a:srgbClr val="FF9933"/>
              </a:gs>
            </a:gsLst>
            <a:lin ang="5400000" scaled="1"/>
          </a:gradFill>
          <a:ln w="57150" cmpd="thickThin">
            <a:solidFill>
              <a:schemeClr val="tx1"/>
            </a:solidFill>
            <a:round/>
            <a:headEnd/>
            <a:tailEnd/>
          </a:ln>
          <a:effectLst/>
        </p:spPr>
        <p:txBody>
          <a:bodyPr wrap="square" lIns="85425" tIns="42714" rIns="85425" bIns="42714" anchor="ctr">
            <a:spAutoFit/>
          </a:bodyPr>
          <a:lstStyle/>
          <a:p>
            <a:pPr defTabSz="978370" fontAlgn="auto">
              <a:spcAft>
                <a:spcPts val="0"/>
              </a:spcAft>
            </a:pPr>
            <a:r>
              <a:rPr lang="ja-JP" altLang="en-US" sz="2400" b="1" dirty="0">
                <a:solidFill>
                  <a:srgbClr val="000000"/>
                </a:solidFill>
                <a:latin typeface="Arial"/>
                <a:ea typeface="ＭＳ Ｐゴシック"/>
              </a:rPr>
              <a:t>８　アグリワーク（農作業）　</a:t>
            </a:r>
            <a:r>
              <a:rPr lang="en-US" altLang="ja-JP" sz="2400" b="1" dirty="0">
                <a:solidFill>
                  <a:srgbClr val="000000"/>
                </a:solidFill>
                <a:latin typeface="Arial"/>
                <a:ea typeface="ＭＳ Ｐゴシック"/>
              </a:rPr>
              <a:t>※</a:t>
            </a:r>
            <a:r>
              <a:rPr lang="ja-JP" altLang="en-US" sz="2400" b="1" dirty="0">
                <a:solidFill>
                  <a:srgbClr val="000000"/>
                </a:solidFill>
                <a:latin typeface="Arial"/>
                <a:ea typeface="ＭＳ Ｐゴシック"/>
              </a:rPr>
              <a:t>参考</a:t>
            </a:r>
          </a:p>
        </p:txBody>
      </p:sp>
      <p:sp>
        <p:nvSpPr>
          <p:cNvPr id="3" name="正方形/長方形 2"/>
          <p:cNvSpPr/>
          <p:nvPr/>
        </p:nvSpPr>
        <p:spPr>
          <a:xfrm>
            <a:off x="156364" y="705920"/>
            <a:ext cx="9636476" cy="5963440"/>
          </a:xfrm>
          <a:prstGeom prst="rect">
            <a:avLst/>
          </a:prstGeom>
          <a:solidFill>
            <a:srgbClr val="FFFFCC"/>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endParaRPr kumimoji="1" lang="ja-JP" altLang="en-US" dirty="0"/>
          </a:p>
        </p:txBody>
      </p:sp>
      <p:sp>
        <p:nvSpPr>
          <p:cNvPr id="11" name="テキスト ボックス 10">
            <a:extLst>
              <a:ext uri="{FF2B5EF4-FFF2-40B4-BE49-F238E27FC236}">
                <a16:creationId xmlns:a16="http://schemas.microsoft.com/office/drawing/2014/main" id="{EBCF3DF2-FB17-45A2-A9C4-917923371B71}"/>
              </a:ext>
            </a:extLst>
          </p:cNvPr>
          <p:cNvSpPr txBox="1"/>
          <p:nvPr/>
        </p:nvSpPr>
        <p:spPr>
          <a:xfrm>
            <a:off x="359792" y="836712"/>
            <a:ext cx="9289032" cy="2308324"/>
          </a:xfrm>
          <a:prstGeom prst="rect">
            <a:avLst/>
          </a:prstGeom>
          <a:noFill/>
        </p:spPr>
        <p:txBody>
          <a:bodyPr wrap="square" rtlCol="0">
            <a:spAutoFit/>
          </a:bodyPr>
          <a:lstStyle/>
          <a:p>
            <a:r>
              <a:rPr lang="ja-JP" altLang="en-US" sz="2400" dirty="0"/>
              <a:t>　アグリケーション以外でも、石狩の農場でのアルバイトが可能です。</a:t>
            </a:r>
            <a:endParaRPr lang="en-US" altLang="ja-JP" sz="2400" dirty="0"/>
          </a:p>
          <a:p>
            <a:r>
              <a:rPr lang="ja-JP" altLang="en-US" sz="2400" dirty="0"/>
              <a:t>　アグリケーション終了後、これからも石狩の農場で働きたいという方は</a:t>
            </a:r>
            <a:endParaRPr lang="en-US" altLang="ja-JP" sz="2400" dirty="0"/>
          </a:p>
          <a:p>
            <a:r>
              <a:rPr lang="ja-JP" altLang="en-US" sz="2400" dirty="0"/>
              <a:t>　１年中、下記の要領で募集してますのでお問い合わせ下さい！</a:t>
            </a:r>
            <a:endParaRPr lang="en-US" altLang="ja-JP" sz="2400" dirty="0"/>
          </a:p>
          <a:p>
            <a:r>
              <a:rPr lang="ja-JP" altLang="en-US" sz="2400" dirty="0"/>
              <a:t>　</a:t>
            </a:r>
            <a:endParaRPr lang="en-US" altLang="ja-JP" sz="2400" dirty="0"/>
          </a:p>
          <a:p>
            <a:r>
              <a:rPr lang="ja-JP" altLang="en-US" sz="2400" dirty="0"/>
              <a:t>①グリーンサポーター事業（</a:t>
            </a:r>
            <a:r>
              <a:rPr lang="en-US" altLang="ja-JP" sz="2400" dirty="0"/>
              <a:t>JA</a:t>
            </a:r>
            <a:r>
              <a:rPr lang="ja-JP" altLang="en-US" sz="2400" dirty="0"/>
              <a:t>さっぽろにサポーター登録、マッチング）</a:t>
            </a:r>
            <a:endParaRPr lang="en-US" altLang="ja-JP" sz="2400" dirty="0"/>
          </a:p>
          <a:p>
            <a:r>
              <a:rPr lang="ja-JP" altLang="en-US" sz="2400" dirty="0"/>
              <a:t>②</a:t>
            </a:r>
            <a:r>
              <a:rPr lang="en-US" altLang="ja-JP" sz="2400" dirty="0"/>
              <a:t>1</a:t>
            </a:r>
            <a:r>
              <a:rPr lang="ja-JP" altLang="en-US" sz="2400" dirty="0"/>
              <a:t>日農業バイト「デイワーク」（アプリ上で登録、マッチング）</a:t>
            </a:r>
            <a:endParaRPr lang="en-US" altLang="ja-JP" sz="2400" dirty="0"/>
          </a:p>
        </p:txBody>
      </p:sp>
      <p:pic>
        <p:nvPicPr>
          <p:cNvPr id="6" name="図 5">
            <a:extLst>
              <a:ext uri="{FF2B5EF4-FFF2-40B4-BE49-F238E27FC236}">
                <a16:creationId xmlns:a16="http://schemas.microsoft.com/office/drawing/2014/main" id="{F3529CFE-9AD0-5641-AFD6-24987DFCFD4E}"/>
              </a:ext>
            </a:extLst>
          </p:cNvPr>
          <p:cNvPicPr>
            <a:picLocks noChangeAspect="1"/>
          </p:cNvPicPr>
          <p:nvPr/>
        </p:nvPicPr>
        <p:blipFill>
          <a:blip r:embed="rId2"/>
          <a:stretch>
            <a:fillRect/>
          </a:stretch>
        </p:blipFill>
        <p:spPr>
          <a:xfrm>
            <a:off x="719832" y="3168263"/>
            <a:ext cx="4662506" cy="3297559"/>
          </a:xfrm>
          <a:prstGeom prst="rect">
            <a:avLst/>
          </a:prstGeom>
        </p:spPr>
      </p:pic>
      <p:pic>
        <p:nvPicPr>
          <p:cNvPr id="7" name="図 6">
            <a:extLst>
              <a:ext uri="{FF2B5EF4-FFF2-40B4-BE49-F238E27FC236}">
                <a16:creationId xmlns:a16="http://schemas.microsoft.com/office/drawing/2014/main" id="{92778ABB-4B7D-5645-BAAC-ECC4D6FDAA20}"/>
              </a:ext>
            </a:extLst>
          </p:cNvPr>
          <p:cNvPicPr>
            <a:picLocks noChangeAspect="1"/>
          </p:cNvPicPr>
          <p:nvPr/>
        </p:nvPicPr>
        <p:blipFill>
          <a:blip r:embed="rId3"/>
          <a:stretch>
            <a:fillRect/>
          </a:stretch>
        </p:blipFill>
        <p:spPr>
          <a:xfrm>
            <a:off x="6264448" y="3764650"/>
            <a:ext cx="2230732" cy="1944216"/>
          </a:xfrm>
          <a:prstGeom prst="rect">
            <a:avLst/>
          </a:prstGeom>
        </p:spPr>
      </p:pic>
      <p:sp>
        <p:nvSpPr>
          <p:cNvPr id="8" name="星: 8 pt 7">
            <a:extLst>
              <a:ext uri="{FF2B5EF4-FFF2-40B4-BE49-F238E27FC236}">
                <a16:creationId xmlns:a16="http://schemas.microsoft.com/office/drawing/2014/main" id="{5DB516BF-F460-94B1-8DBE-9CA5EDACA5C0}"/>
              </a:ext>
            </a:extLst>
          </p:cNvPr>
          <p:cNvSpPr/>
          <p:nvPr/>
        </p:nvSpPr>
        <p:spPr>
          <a:xfrm>
            <a:off x="8841107" y="51236"/>
            <a:ext cx="952501" cy="785476"/>
          </a:xfrm>
          <a:prstGeom prst="star8">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5" tIns="53923" rIns="91315" bIns="71901" rtlCol="0" anchor="ctr"/>
          <a:lstStyle/>
          <a:p>
            <a:pPr algn="ctr" fontAlgn="auto">
              <a:spcBef>
                <a:spcPts val="0"/>
              </a:spcBef>
              <a:spcAft>
                <a:spcPts val="0"/>
              </a:spcAft>
            </a:pPr>
            <a:r>
              <a:rPr kumimoji="1" lang="ja-JP" altLang="en-US" sz="2000" dirty="0">
                <a:ln w="0"/>
                <a:solidFill>
                  <a:schemeClr val="tx1"/>
                </a:solidFill>
                <a:effectLst>
                  <a:outerShdw blurRad="38100" dist="19050" dir="2700000" algn="tl" rotWithShape="0">
                    <a:schemeClr val="dk1">
                      <a:alpha val="40000"/>
                    </a:schemeClr>
                  </a:outerShdw>
                </a:effectLst>
              </a:rPr>
              <a:t>８</a:t>
            </a:r>
          </a:p>
        </p:txBody>
      </p:sp>
    </p:spTree>
    <p:extLst>
      <p:ext uri="{BB962C8B-B14F-4D97-AF65-F5344CB8AC3E}">
        <p14:creationId xmlns:p14="http://schemas.microsoft.com/office/powerpoint/2010/main" val="120854914"/>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lIns="91315" tIns="53923" rIns="91315" bIns="71901"/>
      <a:lstStyle>
        <a:defPPr algn="ctr" fontAlgn="auto">
          <a:spcBef>
            <a:spcPts val="0"/>
          </a:spcBef>
          <a:spcAft>
            <a:spcPts val="0"/>
          </a:spcAft>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TotalTime>
  <Words>2533</Words>
  <Application>Microsoft Office PowerPoint</Application>
  <PresentationFormat>ユーザー設定</PresentationFormat>
  <Paragraphs>435</Paragraphs>
  <Slides>26</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8</vt:i4>
      </vt:variant>
      <vt:variant>
        <vt:lpstr>スライド タイトル</vt:lpstr>
      </vt:variant>
      <vt:variant>
        <vt:i4>26</vt:i4>
      </vt:variant>
    </vt:vector>
  </HeadingPairs>
  <TitlesOfParts>
    <vt:vector size="42" baseType="lpstr">
      <vt:lpstr>ＤＦ特太ゴシック体</vt:lpstr>
      <vt:lpstr>ＭＳ Ｐゴシック</vt:lpstr>
      <vt:lpstr>MS UI Gothic</vt:lpstr>
      <vt:lpstr>ヒラギノ角ゴ Pro W3</vt:lpstr>
      <vt:lpstr>游ゴシック</vt:lpstr>
      <vt:lpstr>游ゴシック Medium</vt:lpstr>
      <vt:lpstr>Arial</vt:lpstr>
      <vt:lpstr>Calibri</vt:lpstr>
      <vt:lpstr>1_デザインの設定</vt:lpstr>
      <vt:lpstr>デザインの設定</vt:lpstr>
      <vt:lpstr>2_デザインの設定</vt:lpstr>
      <vt:lpstr>3_デザインの設定</vt:lpstr>
      <vt:lpstr>4_デザインの設定</vt:lpstr>
      <vt:lpstr>5_デザインの設定</vt:lpstr>
      <vt:lpstr>3_Office テーマ</vt:lpstr>
      <vt:lpstr>6_デザインの設定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A_Wajima</dc:creator>
  <cp:lastModifiedBy>堤 孝介</cp:lastModifiedBy>
  <cp:revision>20</cp:revision>
  <cp:lastPrinted>2025-05-28T08:31:53Z</cp:lastPrinted>
  <dcterms:created xsi:type="dcterms:W3CDTF">2011-01-21T03:11:43Z</dcterms:created>
  <dcterms:modified xsi:type="dcterms:W3CDTF">2025-05-29T04:33:14Z</dcterms:modified>
</cp:coreProperties>
</file>